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8" r:id="rId6"/>
  </p:sldMasterIdLst>
  <p:notesMasterIdLst>
    <p:notesMasterId r:id="rId32"/>
  </p:notesMasterIdLst>
  <p:sldIdLst>
    <p:sldId id="257" r:id="rId7"/>
    <p:sldId id="273" r:id="rId8"/>
    <p:sldId id="289" r:id="rId9"/>
    <p:sldId id="348" r:id="rId10"/>
    <p:sldId id="342" r:id="rId11"/>
    <p:sldId id="345" r:id="rId12"/>
    <p:sldId id="349" r:id="rId13"/>
    <p:sldId id="346" r:id="rId14"/>
    <p:sldId id="332" r:id="rId15"/>
    <p:sldId id="347"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 id="328" r:id="rId30"/>
    <p:sldId id="34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6CD"/>
    <a:srgbClr val="E30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CC962-1E06-B942-80EE-91002B0EF1DD}" v="10" dt="2025-03-24T16:51:27.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80"/>
    <p:restoredTop sz="94786"/>
  </p:normalViewPr>
  <p:slideViewPr>
    <p:cSldViewPr snapToGrid="0" showGuides="1">
      <p:cViewPr varScale="1">
        <p:scale>
          <a:sx n="105" d="100"/>
          <a:sy n="105" d="100"/>
        </p:scale>
        <p:origin x="1928" y="4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bke Mentrop" userId="a5fd0953-9758-4754-b4a9-626fc4b84425" providerId="ADAL" clId="{EC5CC962-1E06-B942-80EE-91002B0EF1DD}"/>
    <pc:docChg chg="modSld">
      <pc:chgData name="Lobke Mentrop" userId="a5fd0953-9758-4754-b4a9-626fc4b84425" providerId="ADAL" clId="{EC5CC962-1E06-B942-80EE-91002B0EF1DD}" dt="2025-03-24T16:51:27.008" v="14" actId="20577"/>
      <pc:docMkLst>
        <pc:docMk/>
      </pc:docMkLst>
      <pc:sldChg chg="modSp mod">
        <pc:chgData name="Lobke Mentrop" userId="a5fd0953-9758-4754-b4a9-626fc4b84425" providerId="ADAL" clId="{EC5CC962-1E06-B942-80EE-91002B0EF1DD}" dt="2025-03-24T16:45:35.716" v="0" actId="20577"/>
        <pc:sldMkLst>
          <pc:docMk/>
          <pc:sldMk cId="2515056424" sldId="273"/>
        </pc:sldMkLst>
        <pc:spChg chg="mod">
          <ac:chgData name="Lobke Mentrop" userId="a5fd0953-9758-4754-b4a9-626fc4b84425" providerId="ADAL" clId="{EC5CC962-1E06-B942-80EE-91002B0EF1DD}" dt="2025-03-24T16:45:35.716" v="0" actId="20577"/>
          <ac:spMkLst>
            <pc:docMk/>
            <pc:sldMk cId="2515056424" sldId="273"/>
            <ac:spMk id="6" creationId="{04E28E98-8F2D-645E-28AB-477EB31C56C7}"/>
          </ac:spMkLst>
        </pc:spChg>
      </pc:sldChg>
      <pc:sldChg chg="modSp">
        <pc:chgData name="Lobke Mentrop" userId="a5fd0953-9758-4754-b4a9-626fc4b84425" providerId="ADAL" clId="{EC5CC962-1E06-B942-80EE-91002B0EF1DD}" dt="2025-03-24T16:46:23.844" v="8" actId="20577"/>
        <pc:sldMkLst>
          <pc:docMk/>
          <pc:sldMk cId="2909281828" sldId="342"/>
        </pc:sldMkLst>
        <pc:spChg chg="mod">
          <ac:chgData name="Lobke Mentrop" userId="a5fd0953-9758-4754-b4a9-626fc4b84425" providerId="ADAL" clId="{EC5CC962-1E06-B942-80EE-91002B0EF1DD}" dt="2025-03-24T16:46:23.844" v="8" actId="20577"/>
          <ac:spMkLst>
            <pc:docMk/>
            <pc:sldMk cId="2909281828" sldId="342"/>
            <ac:spMk id="13" creationId="{A25DEEAB-99E7-03E1-1CC6-82C4C9CE954F}"/>
          </ac:spMkLst>
        </pc:spChg>
      </pc:sldChg>
      <pc:sldChg chg="modNotesTx">
        <pc:chgData name="Lobke Mentrop" userId="a5fd0953-9758-4754-b4a9-626fc4b84425" providerId="ADAL" clId="{EC5CC962-1E06-B942-80EE-91002B0EF1DD}" dt="2025-03-24T16:46:33.743" v="10" actId="20577"/>
        <pc:sldMkLst>
          <pc:docMk/>
          <pc:sldMk cId="2478276648" sldId="345"/>
        </pc:sldMkLst>
      </pc:sldChg>
      <pc:sldChg chg="modNotesTx">
        <pc:chgData name="Lobke Mentrop" userId="a5fd0953-9758-4754-b4a9-626fc4b84425" providerId="ADAL" clId="{EC5CC962-1E06-B942-80EE-91002B0EF1DD}" dt="2025-03-24T16:46:41.061" v="12" actId="20577"/>
        <pc:sldMkLst>
          <pc:docMk/>
          <pc:sldMk cId="3869190560" sldId="349"/>
        </pc:sldMkLst>
      </pc:sldChg>
      <pc:sldChg chg="modSp">
        <pc:chgData name="Lobke Mentrop" userId="a5fd0953-9758-4754-b4a9-626fc4b84425" providerId="ADAL" clId="{EC5CC962-1E06-B942-80EE-91002B0EF1DD}" dt="2025-03-24T16:51:27.008" v="14" actId="20577"/>
        <pc:sldMkLst>
          <pc:docMk/>
          <pc:sldMk cId="677747392" sldId="358"/>
        </pc:sldMkLst>
        <pc:spChg chg="mod">
          <ac:chgData name="Lobke Mentrop" userId="a5fd0953-9758-4754-b4a9-626fc4b84425" providerId="ADAL" clId="{EC5CC962-1E06-B942-80EE-91002B0EF1DD}" dt="2025-03-24T16:51:27.008" v="14" actId="20577"/>
          <ac:spMkLst>
            <pc:docMk/>
            <pc:sldMk cId="677747392" sldId="358"/>
            <ac:spMk id="2" creationId="{6CCB65FA-D2EF-242F-37F4-321353D8AB9B}"/>
          </ac:spMkLst>
        </pc:spChg>
        <pc:spChg chg="mod">
          <ac:chgData name="Lobke Mentrop" userId="a5fd0953-9758-4754-b4a9-626fc4b84425" providerId="ADAL" clId="{EC5CC962-1E06-B942-80EE-91002B0EF1DD}" dt="2025-03-24T16:51:16.574" v="13" actId="20577"/>
          <ac:spMkLst>
            <pc:docMk/>
            <pc:sldMk cId="677747392" sldId="358"/>
            <ac:spMk id="17" creationId="{BD29FDAE-EF05-6D0B-A34B-462A785EAB9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52B7C-DBB6-EA47-B181-88910A55C8A2}" type="datetimeFigureOut">
              <a:rPr lang="nl-NL" smtClean="0"/>
              <a:t>29-09-2025</a:t>
            </a:fld>
            <a:endParaRPr lang="pl-P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9DBC2-9E02-5E40-AB1B-E3E16E5FC60E}" type="slidenum">
              <a:rPr lang="nl-NL" smtClean="0"/>
              <a:t>‹nr.›</a:t>
            </a:fld>
            <a:endParaRPr lang="pl-PL"/>
          </a:p>
        </p:txBody>
      </p:sp>
    </p:spTree>
    <p:extLst>
      <p:ext uri="{BB962C8B-B14F-4D97-AF65-F5344CB8AC3E}">
        <p14:creationId xmlns:p14="http://schemas.microsoft.com/office/powerpoint/2010/main" val="1524028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spcBef>
                <a:spcPct val="0"/>
              </a:spcBef>
            </a:pPr>
            <a:r>
              <a:rPr lang="nl-NL" altLang="nl-NL" dirty="0" err="1"/>
              <a:t>https</a:t>
            </a:r>
            <a:r>
              <a:rPr lang="nl-NL" altLang="nl-NL" dirty="0"/>
              <a:t>://</a:t>
            </a:r>
            <a:r>
              <a:rPr lang="nl-NL" altLang="nl-NL" dirty="0" err="1"/>
              <a:t>www.nlarbeidsinspectie.nl</a:t>
            </a:r>
            <a:r>
              <a:rPr lang="nl-NL" altLang="nl-NL" dirty="0"/>
              <a:t>/publicaties/rapporten/2024/08/26/monitor-arbeidsongevallen-2023</a:t>
            </a:r>
          </a:p>
          <a:p>
            <a:pPr eaLnBrk="1" hangingPunct="1">
              <a:spcBef>
                <a:spcPct val="0"/>
              </a:spcBef>
            </a:pPr>
            <a:r>
              <a:rPr lang="nl-NL" altLang="nl-NL" dirty="0"/>
              <a:t>Die </a:t>
            </a:r>
            <a:r>
              <a:rPr lang="nl-NL" altLang="nl-NL" dirty="0" err="1"/>
              <a:t>Unfallart</a:t>
            </a:r>
            <a:r>
              <a:rPr lang="nl-NL" altLang="nl-NL" dirty="0"/>
              <a:t> „</a:t>
            </a:r>
            <a:r>
              <a:rPr lang="nl-NL" altLang="nl-NL" dirty="0" err="1"/>
              <a:t>Kontakt</a:t>
            </a:r>
            <a:r>
              <a:rPr lang="nl-NL" altLang="nl-NL" dirty="0"/>
              <a:t> </a:t>
            </a:r>
            <a:r>
              <a:rPr lang="nl-NL" altLang="nl-NL" dirty="0" err="1"/>
              <a:t>mit</a:t>
            </a:r>
            <a:r>
              <a:rPr lang="nl-NL" altLang="nl-NL" dirty="0"/>
              <a:t> </a:t>
            </a:r>
            <a:r>
              <a:rPr lang="nl-NL" altLang="nl-NL" dirty="0" err="1"/>
              <a:t>Arbeitsmitteln</a:t>
            </a:r>
            <a:r>
              <a:rPr lang="nl-NL" altLang="nl-NL" dirty="0"/>
              <a:t> </a:t>
            </a:r>
            <a:r>
              <a:rPr lang="nl-NL" altLang="nl-NL" dirty="0" err="1"/>
              <a:t>oder</a:t>
            </a:r>
            <a:r>
              <a:rPr lang="nl-NL" altLang="nl-NL" dirty="0"/>
              <a:t> </a:t>
            </a:r>
            <a:r>
              <a:rPr lang="nl-NL" altLang="nl-NL" dirty="0" err="1"/>
              <a:t>Gegenständen</a:t>
            </a:r>
            <a:r>
              <a:rPr lang="nl-NL" altLang="nl-NL" dirty="0"/>
              <a:t>“ </a:t>
            </a:r>
            <a:r>
              <a:rPr lang="nl-NL" altLang="nl-NL" dirty="0" err="1"/>
              <a:t>kommt</a:t>
            </a:r>
            <a:r>
              <a:rPr lang="nl-NL" altLang="nl-NL" dirty="0"/>
              <a:t> in der Industrie </a:t>
            </a:r>
            <a:r>
              <a:rPr lang="nl-NL" altLang="nl-NL" dirty="0" err="1"/>
              <a:t>häufig</a:t>
            </a:r>
            <a:r>
              <a:rPr lang="nl-NL" altLang="nl-NL" dirty="0"/>
              <a:t> </a:t>
            </a:r>
            <a:r>
              <a:rPr lang="nl-NL" altLang="nl-NL" dirty="0" err="1"/>
              <a:t>vor</a:t>
            </a:r>
            <a:r>
              <a:rPr lang="nl-NL" altLang="nl-NL" dirty="0"/>
              <a:t> (42 % der </a:t>
            </a:r>
            <a:r>
              <a:rPr lang="nl-NL" altLang="nl-NL" dirty="0" err="1"/>
              <a:t>Unfälle</a:t>
            </a:r>
            <a:r>
              <a:rPr lang="nl-NL" altLang="nl-NL" dirty="0"/>
              <a:t> in </a:t>
            </a:r>
            <a:r>
              <a:rPr lang="nl-NL" altLang="nl-NL" dirty="0" err="1"/>
              <a:t>diesem</a:t>
            </a:r>
            <a:r>
              <a:rPr lang="nl-NL" altLang="nl-NL" dirty="0"/>
              <a:t> </a:t>
            </a:r>
            <a:r>
              <a:rPr lang="nl-NL" altLang="nl-NL" dirty="0" err="1"/>
              <a:t>Sektor</a:t>
            </a:r>
            <a:r>
              <a:rPr lang="nl-NL" altLang="nl-NL" dirty="0"/>
              <a:t>). Die </a:t>
            </a:r>
            <a:r>
              <a:rPr lang="nl-NL" altLang="nl-NL" dirty="0" err="1"/>
              <a:t>meisten</a:t>
            </a:r>
            <a:r>
              <a:rPr lang="nl-NL" altLang="nl-NL" dirty="0"/>
              <a:t> </a:t>
            </a:r>
            <a:r>
              <a:rPr lang="nl-NL" altLang="nl-NL" dirty="0" err="1"/>
              <a:t>Unfälle</a:t>
            </a:r>
            <a:r>
              <a:rPr lang="nl-NL" altLang="nl-NL" dirty="0"/>
              <a:t> betreffen </a:t>
            </a:r>
            <a:r>
              <a:rPr lang="nl-NL" altLang="nl-NL" dirty="0" err="1"/>
              <a:t>Unfälle</a:t>
            </a:r>
            <a:r>
              <a:rPr lang="nl-NL" altLang="nl-NL" dirty="0"/>
              <a:t>, bei </a:t>
            </a:r>
            <a:r>
              <a:rPr lang="nl-NL" altLang="nl-NL" dirty="0" err="1"/>
              <a:t>denen</a:t>
            </a:r>
            <a:r>
              <a:rPr lang="nl-NL" altLang="nl-NL" dirty="0"/>
              <a:t> das </a:t>
            </a:r>
            <a:r>
              <a:rPr lang="nl-NL" altLang="nl-NL" dirty="0" err="1"/>
              <a:t>Opfer</a:t>
            </a:r>
            <a:r>
              <a:rPr lang="nl-NL" altLang="nl-NL" dirty="0"/>
              <a:t> </a:t>
            </a:r>
            <a:r>
              <a:rPr lang="nl-NL" altLang="nl-NL" dirty="0" err="1"/>
              <a:t>mit</a:t>
            </a:r>
            <a:r>
              <a:rPr lang="nl-NL" altLang="nl-NL" dirty="0"/>
              <a:t> </a:t>
            </a:r>
            <a:r>
              <a:rPr lang="nl-NL" altLang="nl-NL" dirty="0" err="1"/>
              <a:t>beweglichen</a:t>
            </a:r>
            <a:r>
              <a:rPr lang="nl-NL" altLang="nl-NL" dirty="0"/>
              <a:t> Teilen </a:t>
            </a:r>
            <a:r>
              <a:rPr lang="nl-NL" altLang="nl-NL" dirty="0" err="1"/>
              <a:t>einer</a:t>
            </a:r>
            <a:r>
              <a:rPr lang="nl-NL" altLang="nl-NL" dirty="0"/>
              <a:t> </a:t>
            </a:r>
            <a:r>
              <a:rPr lang="nl-NL" altLang="nl-NL" dirty="0" err="1"/>
              <a:t>Maschine</a:t>
            </a:r>
            <a:r>
              <a:rPr lang="nl-NL" altLang="nl-NL" dirty="0"/>
              <a:t> in </a:t>
            </a:r>
            <a:r>
              <a:rPr lang="nl-NL" altLang="nl-NL" dirty="0" err="1"/>
              <a:t>Berührung</a:t>
            </a:r>
            <a:r>
              <a:rPr lang="nl-NL" altLang="nl-NL" dirty="0"/>
              <a:t> </a:t>
            </a:r>
            <a:r>
              <a:rPr lang="nl-NL" altLang="nl-NL" dirty="0" err="1"/>
              <a:t>kommt</a:t>
            </a:r>
            <a:r>
              <a:rPr lang="nl-NL" altLang="nl-NL" dirty="0"/>
              <a:t> (69 %).</a:t>
            </a: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3</a:t>
            </a:fld>
            <a:endParaRPr lang="pl-PL"/>
          </a:p>
        </p:txBody>
      </p:sp>
    </p:spTree>
    <p:extLst>
      <p:ext uri="{BB962C8B-B14F-4D97-AF65-F5344CB8AC3E}">
        <p14:creationId xmlns:p14="http://schemas.microsoft.com/office/powerpoint/2010/main" val="99379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3DF0-ED9A-2C18-E9B9-BD381A69838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C5468D-5602-264E-FD24-F0F39C6E77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D9C6A8-AC07-CD36-B2ED-1256A656A9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Quelle</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https</a:t>
            </a:r>
            <a:r>
              <a:rPr lang="nl-NL" dirty="0"/>
              <a:t>://</a:t>
            </a:r>
            <a:r>
              <a:rPr lang="nl-NL" dirty="0" err="1"/>
              <a:t>www.veiligheid.nl</a:t>
            </a:r>
            <a:r>
              <a:rPr lang="nl-NL" dirty="0"/>
              <a:t>/kennisaanbod/onderzoek/rapport-12-miljoen-mensen-leden-2020-aan-gehoorverlies-nederland</a:t>
            </a:r>
          </a:p>
        </p:txBody>
      </p:sp>
      <p:sp>
        <p:nvSpPr>
          <p:cNvPr id="4" name="Tijdelijke aanduiding voor dianummer 3">
            <a:extLst>
              <a:ext uri="{FF2B5EF4-FFF2-40B4-BE49-F238E27FC236}">
                <a16:creationId xmlns:a16="http://schemas.microsoft.com/office/drawing/2014/main" id="{13CC415C-6E45-A6D5-E1BC-A745A1853EBA}"/>
              </a:ext>
            </a:extLst>
          </p:cNvPr>
          <p:cNvSpPr>
            <a:spLocks noGrp="1"/>
          </p:cNvSpPr>
          <p:nvPr>
            <p:ph type="sldNum" sz="quarter" idx="5"/>
          </p:nvPr>
        </p:nvSpPr>
        <p:spPr/>
        <p:txBody>
          <a:bodyPr/>
          <a:lstStyle/>
          <a:p>
            <a:fld id="{9C29DBC2-9E02-5E40-AB1B-E3E16E5FC60E}" type="slidenum">
              <a:rPr lang="nl-NL" smtClean="0"/>
              <a:t>12</a:t>
            </a:fld>
            <a:endParaRPr lang="pl-PL"/>
          </a:p>
        </p:txBody>
      </p:sp>
    </p:spTree>
    <p:extLst>
      <p:ext uri="{BB962C8B-B14F-4D97-AF65-F5344CB8AC3E}">
        <p14:creationId xmlns:p14="http://schemas.microsoft.com/office/powerpoint/2010/main" val="194321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395A-4E87-F2F7-3612-CB3A66F9C7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D6516F-FD61-A799-C76D-E9439AB24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2EB1B6-98DC-8190-E6C2-4AD675CE3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den </a:t>
            </a:r>
            <a:r>
              <a:rPr lang="nl-NL" dirty="0" err="1"/>
              <a:t>Niederlanden</a:t>
            </a:r>
            <a:r>
              <a:rPr lang="nl-NL" dirty="0"/>
              <a:t> leiden </a:t>
            </a:r>
            <a:r>
              <a:rPr lang="nl-NL" dirty="0" err="1"/>
              <a:t>etwa</a:t>
            </a:r>
            <a:r>
              <a:rPr lang="nl-NL" dirty="0"/>
              <a:t> zwei Millionen </a:t>
            </a:r>
            <a:r>
              <a:rPr lang="nl-NL" dirty="0" err="1"/>
              <a:t>Menschen</a:t>
            </a:r>
            <a:r>
              <a:rPr lang="nl-NL" dirty="0"/>
              <a:t> </a:t>
            </a:r>
            <a:r>
              <a:rPr lang="nl-NL" dirty="0" err="1"/>
              <a:t>an</a:t>
            </a:r>
            <a:r>
              <a:rPr lang="nl-NL" dirty="0"/>
              <a:t> Tinnitus.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Sie</a:t>
            </a:r>
            <a:r>
              <a:rPr lang="nl-NL" dirty="0"/>
              <a:t> </a:t>
            </a:r>
            <a:r>
              <a:rPr lang="nl-NL" dirty="0" err="1"/>
              <a:t>hören</a:t>
            </a:r>
            <a:r>
              <a:rPr lang="nl-NL" dirty="0"/>
              <a:t> </a:t>
            </a:r>
            <a:r>
              <a:rPr lang="nl-NL" dirty="0" err="1"/>
              <a:t>Geräusche</a:t>
            </a:r>
            <a:r>
              <a:rPr lang="nl-NL" dirty="0"/>
              <a:t> wie </a:t>
            </a:r>
            <a:r>
              <a:rPr lang="nl-NL" dirty="0" err="1"/>
              <a:t>Rauschen</a:t>
            </a:r>
            <a:r>
              <a:rPr lang="nl-NL" dirty="0"/>
              <a:t>, </a:t>
            </a:r>
            <a:r>
              <a:rPr lang="nl-NL" dirty="0" err="1"/>
              <a:t>Klingeln</a:t>
            </a:r>
            <a:r>
              <a:rPr lang="nl-NL" dirty="0"/>
              <a:t> </a:t>
            </a:r>
            <a:r>
              <a:rPr lang="nl-NL" dirty="0" err="1"/>
              <a:t>oder</a:t>
            </a:r>
            <a:r>
              <a:rPr lang="nl-NL" dirty="0"/>
              <a:t> </a:t>
            </a:r>
            <a:r>
              <a:rPr lang="nl-NL" dirty="0" err="1"/>
              <a:t>Pfeifen</a:t>
            </a:r>
            <a:r>
              <a:rPr lang="nl-NL" dirty="0"/>
              <a:t>, </a:t>
            </a:r>
            <a:r>
              <a:rPr lang="nl-NL" dirty="0" err="1"/>
              <a:t>hoch</a:t>
            </a:r>
            <a:r>
              <a:rPr lang="nl-NL" dirty="0"/>
              <a:t> </a:t>
            </a:r>
            <a:r>
              <a:rPr lang="nl-NL" dirty="0" err="1"/>
              <a:t>oder</a:t>
            </a:r>
            <a:r>
              <a:rPr lang="nl-NL" dirty="0"/>
              <a:t> </a:t>
            </a:r>
            <a:r>
              <a:rPr lang="nl-NL" dirty="0" err="1"/>
              <a:t>tief</a:t>
            </a:r>
            <a:r>
              <a:rPr lang="nl-NL" dirty="0"/>
              <a:t>, </a:t>
            </a:r>
            <a:r>
              <a:rPr lang="nl-NL" dirty="0" err="1"/>
              <a:t>laut</a:t>
            </a:r>
            <a:r>
              <a:rPr lang="nl-NL" dirty="0"/>
              <a:t> </a:t>
            </a:r>
            <a:r>
              <a:rPr lang="nl-NL" dirty="0" err="1"/>
              <a:t>oder</a:t>
            </a:r>
            <a:r>
              <a:rPr lang="nl-NL" dirty="0"/>
              <a:t> </a:t>
            </a:r>
            <a:r>
              <a:rPr lang="nl-NL" dirty="0" err="1"/>
              <a:t>leise</a:t>
            </a:r>
            <a:r>
              <a:rPr lang="nl-NL" dirty="0"/>
              <a:t>, </a:t>
            </a:r>
            <a:r>
              <a:rPr lang="nl-NL" dirty="0" err="1"/>
              <a:t>Kombinationen</a:t>
            </a:r>
            <a:r>
              <a:rPr lang="nl-NL" dirty="0"/>
              <a:t> </a:t>
            </a:r>
            <a:r>
              <a:rPr lang="nl-NL" dirty="0" err="1"/>
              <a:t>von</a:t>
            </a:r>
            <a:r>
              <a:rPr lang="nl-NL" dirty="0"/>
              <a:t> </a:t>
            </a:r>
            <a:r>
              <a:rPr lang="nl-NL" dirty="0" err="1"/>
              <a:t>Geräuschen</a:t>
            </a:r>
            <a:r>
              <a:rPr lang="nl-NL" dirty="0"/>
              <a:t>, </a:t>
            </a:r>
            <a:r>
              <a:rPr lang="nl-NL" dirty="0" err="1"/>
              <a:t>kontinuierlich</a:t>
            </a:r>
            <a:r>
              <a:rPr lang="nl-NL" dirty="0"/>
              <a:t> </a:t>
            </a:r>
            <a:r>
              <a:rPr lang="nl-NL" dirty="0" err="1"/>
              <a:t>oder</a:t>
            </a:r>
            <a:r>
              <a:rPr lang="nl-NL" dirty="0"/>
              <a:t> </a:t>
            </a:r>
            <a:r>
              <a:rPr lang="nl-NL" dirty="0" err="1"/>
              <a:t>zeitweise</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t>
            </a:r>
            <a:r>
              <a:rPr lang="nl-NL" dirty="0" err="1"/>
              <a:t>Quelle</a:t>
            </a:r>
            <a:r>
              <a:rPr lang="nl-NL" dirty="0"/>
              <a:t>: </a:t>
            </a:r>
            <a:r>
              <a:rPr lang="nl-NL" dirty="0" err="1"/>
              <a:t>https</a:t>
            </a:r>
            <a:r>
              <a:rPr lang="nl-NL" dirty="0"/>
              <a:t>://</a:t>
            </a:r>
            <a:r>
              <a:rPr lang="nl-NL" dirty="0" err="1"/>
              <a:t>www.kno.nl</a:t>
            </a:r>
            <a:r>
              <a:rPr lang="nl-NL" dirty="0"/>
              <a:t>/</a:t>
            </a:r>
            <a:r>
              <a:rPr lang="nl-NL" dirty="0" err="1"/>
              <a:t>patienten</a:t>
            </a:r>
            <a:r>
              <a:rPr lang="nl-NL" dirty="0"/>
              <a:t>-informatie/oor/oorsuizen/#tinnitus</a:t>
            </a:r>
          </a:p>
        </p:txBody>
      </p:sp>
      <p:sp>
        <p:nvSpPr>
          <p:cNvPr id="4" name="Tijdelijke aanduiding voor dianummer 3">
            <a:extLst>
              <a:ext uri="{FF2B5EF4-FFF2-40B4-BE49-F238E27FC236}">
                <a16:creationId xmlns:a16="http://schemas.microsoft.com/office/drawing/2014/main" id="{3D991723-BC29-936F-0A68-4EC645EC696B}"/>
              </a:ext>
            </a:extLst>
          </p:cNvPr>
          <p:cNvSpPr>
            <a:spLocks noGrp="1"/>
          </p:cNvSpPr>
          <p:nvPr>
            <p:ph type="sldNum" sz="quarter" idx="5"/>
          </p:nvPr>
        </p:nvSpPr>
        <p:spPr/>
        <p:txBody>
          <a:bodyPr/>
          <a:lstStyle/>
          <a:p>
            <a:fld id="{9C29DBC2-9E02-5E40-AB1B-E3E16E5FC60E}" type="slidenum">
              <a:rPr lang="nl-NL" smtClean="0"/>
              <a:t>13</a:t>
            </a:fld>
            <a:endParaRPr lang="pl-PL"/>
          </a:p>
        </p:txBody>
      </p:sp>
    </p:spTree>
    <p:extLst>
      <p:ext uri="{BB962C8B-B14F-4D97-AF65-F5344CB8AC3E}">
        <p14:creationId xmlns:p14="http://schemas.microsoft.com/office/powerpoint/2010/main" val="105691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1395A-4E87-F2F7-3612-CB3A66F9C7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D6516F-FD61-A799-C76D-E9439AB24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52EB1B6-98DC-8190-E6C2-4AD675CE3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3D991723-BC29-936F-0A68-4EC645EC696B}"/>
              </a:ext>
            </a:extLst>
          </p:cNvPr>
          <p:cNvSpPr>
            <a:spLocks noGrp="1"/>
          </p:cNvSpPr>
          <p:nvPr>
            <p:ph type="sldNum" sz="quarter" idx="5"/>
          </p:nvPr>
        </p:nvSpPr>
        <p:spPr/>
        <p:txBody>
          <a:bodyPr/>
          <a:lstStyle/>
          <a:p>
            <a:fld id="{9C29DBC2-9E02-5E40-AB1B-E3E16E5FC60E}" type="slidenum">
              <a:rPr lang="nl-NL" smtClean="0"/>
              <a:t>14</a:t>
            </a:fld>
            <a:endParaRPr lang="pl-PL"/>
          </a:p>
        </p:txBody>
      </p:sp>
    </p:spTree>
    <p:extLst>
      <p:ext uri="{BB962C8B-B14F-4D97-AF65-F5344CB8AC3E}">
        <p14:creationId xmlns:p14="http://schemas.microsoft.com/office/powerpoint/2010/main" val="2981263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E2B2D-A3F0-0002-4E6E-279DE1030B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2EA0A79-C147-A96B-2F73-97D5F20687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4E2398-92F9-C72F-88FA-437FF6A423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09615ED0-5285-5B18-84FB-2FA2FB148F53}"/>
              </a:ext>
            </a:extLst>
          </p:cNvPr>
          <p:cNvSpPr>
            <a:spLocks noGrp="1"/>
          </p:cNvSpPr>
          <p:nvPr>
            <p:ph type="sldNum" sz="quarter" idx="5"/>
          </p:nvPr>
        </p:nvSpPr>
        <p:spPr/>
        <p:txBody>
          <a:bodyPr/>
          <a:lstStyle/>
          <a:p>
            <a:fld id="{9C29DBC2-9E02-5E40-AB1B-E3E16E5FC60E}" type="slidenum">
              <a:rPr lang="nl-NL" smtClean="0"/>
              <a:t>15</a:t>
            </a:fld>
            <a:endParaRPr lang="pl-PL"/>
          </a:p>
        </p:txBody>
      </p:sp>
    </p:spTree>
    <p:extLst>
      <p:ext uri="{BB962C8B-B14F-4D97-AF65-F5344CB8AC3E}">
        <p14:creationId xmlns:p14="http://schemas.microsoft.com/office/powerpoint/2010/main" val="89574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A23F-6FAE-7AA7-C2A0-42B7DFF2423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C08BCC5-A7FA-C2C8-F026-364C71DB78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F607AD-1C8F-7B26-463A-2412EA4B65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FD1461C-8430-6D91-1CAA-D1D07DC6195F}"/>
              </a:ext>
            </a:extLst>
          </p:cNvPr>
          <p:cNvSpPr>
            <a:spLocks noGrp="1"/>
          </p:cNvSpPr>
          <p:nvPr>
            <p:ph type="sldNum" sz="quarter" idx="5"/>
          </p:nvPr>
        </p:nvSpPr>
        <p:spPr/>
        <p:txBody>
          <a:bodyPr/>
          <a:lstStyle/>
          <a:p>
            <a:fld id="{9C29DBC2-9E02-5E40-AB1B-E3E16E5FC60E}" type="slidenum">
              <a:rPr lang="nl-NL" smtClean="0"/>
              <a:t>16</a:t>
            </a:fld>
            <a:endParaRPr lang="pl-PL"/>
          </a:p>
        </p:txBody>
      </p:sp>
    </p:spTree>
    <p:extLst>
      <p:ext uri="{BB962C8B-B14F-4D97-AF65-F5344CB8AC3E}">
        <p14:creationId xmlns:p14="http://schemas.microsoft.com/office/powerpoint/2010/main" val="755218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8BA68-CAE1-CC0F-8802-AC9B9B0434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335820-A21C-E59D-C4DD-B6BB1FFB4E3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71C18C-87E5-3AA3-1F1F-B80CF7432E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4E47C34-9E1F-7F1B-13F0-65EC36A57658}"/>
              </a:ext>
            </a:extLst>
          </p:cNvPr>
          <p:cNvSpPr>
            <a:spLocks noGrp="1"/>
          </p:cNvSpPr>
          <p:nvPr>
            <p:ph type="sldNum" sz="quarter" idx="5"/>
          </p:nvPr>
        </p:nvSpPr>
        <p:spPr/>
        <p:txBody>
          <a:bodyPr/>
          <a:lstStyle/>
          <a:p>
            <a:fld id="{9C29DBC2-9E02-5E40-AB1B-E3E16E5FC60E}" type="slidenum">
              <a:rPr lang="nl-NL" smtClean="0"/>
              <a:t>17</a:t>
            </a:fld>
            <a:endParaRPr lang="pl-PL"/>
          </a:p>
        </p:txBody>
      </p:sp>
    </p:spTree>
    <p:extLst>
      <p:ext uri="{BB962C8B-B14F-4D97-AF65-F5344CB8AC3E}">
        <p14:creationId xmlns:p14="http://schemas.microsoft.com/office/powerpoint/2010/main" val="68705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6442-B5DF-E9AF-7240-C52778BBC0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3086D1-C4D6-7439-5A68-AAD231BF267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367715-2CC4-CB5B-3606-446378DD3C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Antwort</a:t>
            </a:r>
            <a:r>
              <a:rPr lang="nl-NL" dirty="0"/>
              <a:t>: NEIN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Kopfhörer</a:t>
            </a:r>
            <a:r>
              <a:rPr lang="nl-NL" dirty="0"/>
              <a:t> </a:t>
            </a:r>
            <a:r>
              <a:rPr lang="nl-NL" dirty="0" err="1"/>
              <a:t>mit</a:t>
            </a:r>
            <a:r>
              <a:rPr lang="nl-NL" dirty="0"/>
              <a:t> </a:t>
            </a:r>
            <a:r>
              <a:rPr lang="nl-NL" dirty="0" err="1"/>
              <a:t>Geräuschunterdrückung</a:t>
            </a:r>
            <a:r>
              <a:rPr lang="nl-NL" dirty="0"/>
              <a:t> </a:t>
            </a:r>
            <a:r>
              <a:rPr lang="nl-NL" dirty="0" err="1"/>
              <a:t>reduzieren</a:t>
            </a:r>
            <a:r>
              <a:rPr lang="nl-NL" dirty="0"/>
              <a:t> </a:t>
            </a:r>
            <a:r>
              <a:rPr lang="nl-NL" dirty="0" err="1"/>
              <a:t>zwar</a:t>
            </a:r>
            <a:r>
              <a:rPr lang="nl-NL" dirty="0"/>
              <a:t> </a:t>
            </a:r>
            <a:r>
              <a:rPr lang="nl-NL" dirty="0" err="1"/>
              <a:t>Umgebungsgeräusche</a:t>
            </a:r>
            <a:r>
              <a:rPr lang="nl-NL" dirty="0"/>
              <a:t> </a:t>
            </a:r>
            <a:r>
              <a:rPr lang="nl-NL" dirty="0" err="1"/>
              <a:t>hervorragend</a:t>
            </a:r>
            <a:r>
              <a:rPr lang="nl-NL" dirty="0"/>
              <a:t>, </a:t>
            </a:r>
            <a:r>
              <a:rPr lang="nl-NL" dirty="0" err="1"/>
              <a:t>schützen</a:t>
            </a:r>
            <a:r>
              <a:rPr lang="nl-NL" dirty="0"/>
              <a:t> </a:t>
            </a:r>
            <a:r>
              <a:rPr lang="nl-NL" dirty="0" err="1"/>
              <a:t>Ihr</a:t>
            </a:r>
            <a:r>
              <a:rPr lang="nl-NL" dirty="0"/>
              <a:t> </a:t>
            </a:r>
            <a:r>
              <a:rPr lang="nl-NL" dirty="0" err="1"/>
              <a:t>Gehör</a:t>
            </a:r>
            <a:r>
              <a:rPr lang="nl-NL" dirty="0"/>
              <a:t> </a:t>
            </a:r>
            <a:r>
              <a:rPr lang="nl-NL" dirty="0" err="1"/>
              <a:t>jedoch</a:t>
            </a:r>
            <a:r>
              <a:rPr lang="nl-NL" dirty="0"/>
              <a:t> nicht. </a:t>
            </a:r>
            <a:r>
              <a:rPr lang="nl-NL" dirty="0" err="1"/>
              <a:t>Herkömmlicher</a:t>
            </a:r>
            <a:r>
              <a:rPr lang="nl-NL" dirty="0"/>
              <a:t> </a:t>
            </a:r>
            <a:r>
              <a:rPr lang="nl-NL" dirty="0" err="1"/>
              <a:t>Gehörschutz</a:t>
            </a:r>
            <a:r>
              <a:rPr lang="nl-NL" dirty="0"/>
              <a:t> wie </a:t>
            </a:r>
            <a:r>
              <a:rPr lang="nl-NL" dirty="0" err="1"/>
              <a:t>Ohrstöpsel</a:t>
            </a:r>
            <a:r>
              <a:rPr lang="nl-NL" dirty="0"/>
              <a:t> </a:t>
            </a:r>
            <a:r>
              <a:rPr lang="nl-NL" dirty="0" err="1"/>
              <a:t>oder</a:t>
            </a:r>
            <a:r>
              <a:rPr lang="nl-NL" dirty="0"/>
              <a:t> </a:t>
            </a:r>
            <a:r>
              <a:rPr lang="nl-NL" dirty="0" err="1"/>
              <a:t>Kapselgehörschützer</a:t>
            </a:r>
            <a:r>
              <a:rPr lang="nl-NL" dirty="0"/>
              <a:t> </a:t>
            </a:r>
            <a:r>
              <a:rPr lang="nl-NL" dirty="0" err="1"/>
              <a:t>ist</a:t>
            </a:r>
            <a:r>
              <a:rPr lang="nl-NL" dirty="0"/>
              <a:t> </a:t>
            </a:r>
            <a:r>
              <a:rPr lang="nl-NL" dirty="0" err="1"/>
              <a:t>speziell</a:t>
            </a:r>
            <a:r>
              <a:rPr lang="nl-NL" dirty="0"/>
              <a:t> </a:t>
            </a:r>
            <a:r>
              <a:rPr lang="nl-NL" dirty="0" err="1"/>
              <a:t>darauf</a:t>
            </a:r>
            <a:r>
              <a:rPr lang="nl-NL" dirty="0"/>
              <a:t> </a:t>
            </a:r>
            <a:r>
              <a:rPr lang="nl-NL" dirty="0" err="1"/>
              <a:t>ausgelegt</a:t>
            </a:r>
            <a:r>
              <a:rPr lang="nl-NL" dirty="0"/>
              <a:t>, </a:t>
            </a:r>
            <a:r>
              <a:rPr lang="nl-NL" dirty="0" err="1"/>
              <a:t>Lärm</a:t>
            </a:r>
            <a:r>
              <a:rPr lang="nl-NL" dirty="0"/>
              <a:t> </a:t>
            </a:r>
            <a:r>
              <a:rPr lang="nl-NL" dirty="0" err="1"/>
              <a:t>zu</a:t>
            </a:r>
            <a:r>
              <a:rPr lang="nl-NL" dirty="0"/>
              <a:t> </a:t>
            </a:r>
            <a:r>
              <a:rPr lang="nl-NL" dirty="0" err="1"/>
              <a:t>blockieren</a:t>
            </a:r>
            <a:r>
              <a:rPr lang="nl-NL" dirty="0"/>
              <a:t> </a:t>
            </a:r>
            <a:r>
              <a:rPr lang="nl-NL" dirty="0" err="1"/>
              <a:t>und</a:t>
            </a:r>
            <a:r>
              <a:rPr lang="nl-NL" dirty="0"/>
              <a:t> </a:t>
            </a:r>
            <a:r>
              <a:rPr lang="nl-NL" dirty="0" err="1"/>
              <a:t>Ihr</a:t>
            </a:r>
            <a:r>
              <a:rPr lang="nl-NL" dirty="0"/>
              <a:t> </a:t>
            </a:r>
            <a:r>
              <a:rPr lang="nl-NL" dirty="0" err="1"/>
              <a:t>Gehör</a:t>
            </a:r>
            <a:r>
              <a:rPr lang="nl-NL" dirty="0"/>
              <a:t> </a:t>
            </a:r>
            <a:r>
              <a:rPr lang="nl-NL" dirty="0" err="1"/>
              <a:t>vor</a:t>
            </a:r>
            <a:r>
              <a:rPr lang="nl-NL" dirty="0"/>
              <a:t> </a:t>
            </a:r>
            <a:r>
              <a:rPr lang="nl-NL" dirty="0" err="1"/>
              <a:t>schädlichen</a:t>
            </a:r>
            <a:r>
              <a:rPr lang="nl-NL" dirty="0"/>
              <a:t> </a:t>
            </a:r>
            <a:r>
              <a:rPr lang="nl-NL" dirty="0" err="1"/>
              <a:t>Lärmpegeln</a:t>
            </a:r>
            <a:r>
              <a:rPr lang="nl-NL" dirty="0"/>
              <a:t> </a:t>
            </a:r>
            <a:r>
              <a:rPr lang="nl-NL" dirty="0" err="1"/>
              <a:t>zu</a:t>
            </a:r>
            <a:r>
              <a:rPr lang="nl-NL" dirty="0"/>
              <a:t> </a:t>
            </a:r>
            <a:r>
              <a:rPr lang="nl-NL" dirty="0" err="1"/>
              <a:t>schützen</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Siehe</a:t>
            </a:r>
            <a:r>
              <a:rPr lang="nl-NL" dirty="0"/>
              <a:t> </a:t>
            </a:r>
            <a:r>
              <a:rPr lang="nl-NL" dirty="0" err="1"/>
              <a:t>nächste</a:t>
            </a:r>
            <a:r>
              <a:rPr lang="nl-NL"/>
              <a:t> Folie</a:t>
            </a:r>
            <a:endParaRPr lang="nl-NL" dirty="0"/>
          </a:p>
        </p:txBody>
      </p:sp>
      <p:sp>
        <p:nvSpPr>
          <p:cNvPr id="4" name="Tijdelijke aanduiding voor dianummer 3">
            <a:extLst>
              <a:ext uri="{FF2B5EF4-FFF2-40B4-BE49-F238E27FC236}">
                <a16:creationId xmlns:a16="http://schemas.microsoft.com/office/drawing/2014/main" id="{D4702D6D-3EE3-370E-D76E-3D93D4B6B9E1}"/>
              </a:ext>
            </a:extLst>
          </p:cNvPr>
          <p:cNvSpPr>
            <a:spLocks noGrp="1"/>
          </p:cNvSpPr>
          <p:nvPr>
            <p:ph type="sldNum" sz="quarter" idx="5"/>
          </p:nvPr>
        </p:nvSpPr>
        <p:spPr/>
        <p:txBody>
          <a:bodyPr/>
          <a:lstStyle/>
          <a:p>
            <a:fld id="{9C29DBC2-9E02-5E40-AB1B-E3E16E5FC60E}" type="slidenum">
              <a:rPr lang="nl-NL" smtClean="0"/>
              <a:t>18</a:t>
            </a:fld>
            <a:endParaRPr lang="pl-PL"/>
          </a:p>
        </p:txBody>
      </p:sp>
    </p:spTree>
    <p:extLst>
      <p:ext uri="{BB962C8B-B14F-4D97-AF65-F5344CB8AC3E}">
        <p14:creationId xmlns:p14="http://schemas.microsoft.com/office/powerpoint/2010/main" val="482503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33F1E-C921-60D4-6B0D-3E62DDE5A5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60E7592-60DF-7911-AB75-241B52517CB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B8C1B22-468F-EFD2-EDD9-429FAC044A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D0FF368F-0981-4640-B99E-13F9288DE1BE}"/>
              </a:ext>
            </a:extLst>
          </p:cNvPr>
          <p:cNvSpPr>
            <a:spLocks noGrp="1"/>
          </p:cNvSpPr>
          <p:nvPr>
            <p:ph type="sldNum" sz="quarter" idx="5"/>
          </p:nvPr>
        </p:nvSpPr>
        <p:spPr/>
        <p:txBody>
          <a:bodyPr/>
          <a:lstStyle/>
          <a:p>
            <a:fld id="{9C29DBC2-9E02-5E40-AB1B-E3E16E5FC60E}" type="slidenum">
              <a:rPr lang="nl-NL" smtClean="0"/>
              <a:t>19</a:t>
            </a:fld>
            <a:endParaRPr lang="pl-PL"/>
          </a:p>
        </p:txBody>
      </p:sp>
    </p:spTree>
    <p:extLst>
      <p:ext uri="{BB962C8B-B14F-4D97-AF65-F5344CB8AC3E}">
        <p14:creationId xmlns:p14="http://schemas.microsoft.com/office/powerpoint/2010/main" val="386484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4DDA-8F05-1C6E-62C5-D42DFE89ECE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07D6E0-9F42-9480-927B-9299C0562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BBCDAE-CB2A-C4AE-9380-67AE20A8F7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A0C4BF90-45CD-201A-1BE1-E3A803B2D8B8}"/>
              </a:ext>
            </a:extLst>
          </p:cNvPr>
          <p:cNvSpPr>
            <a:spLocks noGrp="1"/>
          </p:cNvSpPr>
          <p:nvPr>
            <p:ph type="sldNum" sz="quarter" idx="5"/>
          </p:nvPr>
        </p:nvSpPr>
        <p:spPr/>
        <p:txBody>
          <a:bodyPr/>
          <a:lstStyle/>
          <a:p>
            <a:fld id="{9C29DBC2-9E02-5E40-AB1B-E3E16E5FC60E}" type="slidenum">
              <a:rPr lang="nl-NL" smtClean="0"/>
              <a:t>20</a:t>
            </a:fld>
            <a:endParaRPr lang="pl-PL"/>
          </a:p>
        </p:txBody>
      </p:sp>
    </p:spTree>
    <p:extLst>
      <p:ext uri="{BB962C8B-B14F-4D97-AF65-F5344CB8AC3E}">
        <p14:creationId xmlns:p14="http://schemas.microsoft.com/office/powerpoint/2010/main" val="315222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B2D69-6955-DF1A-4481-CA35C10672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B247327-1006-E94F-A09E-DC5B69F2E3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6923A9-D4D8-4900-452D-842961D0A1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37FC23A3-9133-EA25-7BD4-A4CC9CC8EE02}"/>
              </a:ext>
            </a:extLst>
          </p:cNvPr>
          <p:cNvSpPr>
            <a:spLocks noGrp="1"/>
          </p:cNvSpPr>
          <p:nvPr>
            <p:ph type="sldNum" sz="quarter" idx="5"/>
          </p:nvPr>
        </p:nvSpPr>
        <p:spPr/>
        <p:txBody>
          <a:bodyPr/>
          <a:lstStyle/>
          <a:p>
            <a:fld id="{9C29DBC2-9E02-5E40-AB1B-E3E16E5FC60E}" type="slidenum">
              <a:rPr lang="nl-NL" smtClean="0"/>
              <a:t>21</a:t>
            </a:fld>
            <a:endParaRPr lang="pl-PL"/>
          </a:p>
        </p:txBody>
      </p:sp>
    </p:spTree>
    <p:extLst>
      <p:ext uri="{BB962C8B-B14F-4D97-AF65-F5344CB8AC3E}">
        <p14:creationId xmlns:p14="http://schemas.microsoft.com/office/powerpoint/2010/main" val="116064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DA34-025F-870C-856B-AAA8650B3D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DCF8A5-8806-4182-AA80-DC5FDD1C4C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6FC2F2-27C3-D255-C75E-47FC0B558880}"/>
              </a:ext>
            </a:extLst>
          </p:cNvPr>
          <p:cNvSpPr>
            <a:spLocks noGrp="1"/>
          </p:cNvSpPr>
          <p:nvPr>
            <p:ph type="body" idx="1"/>
          </p:nvPr>
        </p:nvSpPr>
        <p:spPr/>
        <p:txBody>
          <a:bodyPr/>
          <a:lstStyle/>
          <a:p>
            <a:pPr eaLnBrk="1" hangingPunct="1">
              <a:spcBef>
                <a:spcPct val="0"/>
              </a:spcBef>
            </a:pPr>
            <a:r>
              <a:rPr lang="nl-NL" altLang="nl-NL" dirty="0" err="1"/>
              <a:t>https</a:t>
            </a:r>
            <a:r>
              <a:rPr lang="nl-NL" altLang="nl-NL" dirty="0"/>
              <a:t>://</a:t>
            </a:r>
            <a:r>
              <a:rPr lang="nl-NL" altLang="nl-NL" dirty="0" err="1"/>
              <a:t>www.nlarbeidsinspectie.nl</a:t>
            </a:r>
            <a:r>
              <a:rPr lang="nl-NL" altLang="nl-NL" dirty="0"/>
              <a:t>/publicaties/rapporten/2024/08/26/monitor-arbeidsongevallen-2023</a:t>
            </a:r>
          </a:p>
          <a:p>
            <a:pPr eaLnBrk="1" hangingPunct="1">
              <a:spcBef>
                <a:spcPct val="0"/>
              </a:spcBef>
            </a:pPr>
            <a:r>
              <a:rPr lang="nl-NL" altLang="nl-NL" dirty="0"/>
              <a:t>Die </a:t>
            </a:r>
            <a:r>
              <a:rPr lang="nl-NL" altLang="nl-NL" dirty="0" err="1"/>
              <a:t>Unfallart</a:t>
            </a:r>
            <a:r>
              <a:rPr lang="nl-NL" altLang="nl-NL" dirty="0"/>
              <a:t> „</a:t>
            </a:r>
            <a:r>
              <a:rPr lang="nl-NL" altLang="nl-NL" dirty="0" err="1"/>
              <a:t>Kontakt</a:t>
            </a:r>
            <a:r>
              <a:rPr lang="nl-NL" altLang="nl-NL" dirty="0"/>
              <a:t> </a:t>
            </a:r>
            <a:r>
              <a:rPr lang="nl-NL" altLang="nl-NL" dirty="0" err="1"/>
              <a:t>mit</a:t>
            </a:r>
            <a:r>
              <a:rPr lang="nl-NL" altLang="nl-NL" dirty="0"/>
              <a:t> </a:t>
            </a:r>
            <a:r>
              <a:rPr lang="nl-NL" altLang="nl-NL" dirty="0" err="1"/>
              <a:t>Arbeitsmitteln</a:t>
            </a:r>
            <a:r>
              <a:rPr lang="nl-NL" altLang="nl-NL" dirty="0"/>
              <a:t> </a:t>
            </a:r>
            <a:r>
              <a:rPr lang="nl-NL" altLang="nl-NL" dirty="0" err="1"/>
              <a:t>oder</a:t>
            </a:r>
            <a:r>
              <a:rPr lang="nl-NL" altLang="nl-NL" dirty="0"/>
              <a:t> </a:t>
            </a:r>
            <a:r>
              <a:rPr lang="nl-NL" altLang="nl-NL" dirty="0" err="1"/>
              <a:t>Gegenständen</a:t>
            </a:r>
            <a:r>
              <a:rPr lang="nl-NL" altLang="nl-NL" dirty="0"/>
              <a:t>“ </a:t>
            </a:r>
            <a:r>
              <a:rPr lang="nl-NL" altLang="nl-NL" dirty="0" err="1"/>
              <a:t>kommt</a:t>
            </a:r>
            <a:r>
              <a:rPr lang="nl-NL" altLang="nl-NL" dirty="0"/>
              <a:t> in der Industrie </a:t>
            </a:r>
            <a:r>
              <a:rPr lang="nl-NL" altLang="nl-NL" dirty="0" err="1"/>
              <a:t>häufig</a:t>
            </a:r>
            <a:r>
              <a:rPr lang="nl-NL" altLang="nl-NL" dirty="0"/>
              <a:t> </a:t>
            </a:r>
            <a:r>
              <a:rPr lang="nl-NL" altLang="nl-NL" dirty="0" err="1"/>
              <a:t>vor</a:t>
            </a:r>
            <a:r>
              <a:rPr lang="nl-NL" altLang="nl-NL" dirty="0"/>
              <a:t> (42 % der </a:t>
            </a:r>
            <a:r>
              <a:rPr lang="nl-NL" altLang="nl-NL" dirty="0" err="1"/>
              <a:t>Unfälle</a:t>
            </a:r>
            <a:r>
              <a:rPr lang="nl-NL" altLang="nl-NL" dirty="0"/>
              <a:t> in </a:t>
            </a:r>
            <a:r>
              <a:rPr lang="nl-NL" altLang="nl-NL" dirty="0" err="1"/>
              <a:t>diesem</a:t>
            </a:r>
            <a:r>
              <a:rPr lang="nl-NL" altLang="nl-NL" dirty="0"/>
              <a:t> </a:t>
            </a:r>
            <a:r>
              <a:rPr lang="nl-NL" altLang="nl-NL" dirty="0" err="1"/>
              <a:t>Sektor</a:t>
            </a:r>
            <a:r>
              <a:rPr lang="nl-NL" altLang="nl-NL" dirty="0"/>
              <a:t>). Die </a:t>
            </a:r>
            <a:r>
              <a:rPr lang="nl-NL" altLang="nl-NL" dirty="0" err="1"/>
              <a:t>meisten</a:t>
            </a:r>
            <a:r>
              <a:rPr lang="nl-NL" altLang="nl-NL" dirty="0"/>
              <a:t> </a:t>
            </a:r>
            <a:r>
              <a:rPr lang="nl-NL" altLang="nl-NL" dirty="0" err="1"/>
              <a:t>Unfälle</a:t>
            </a:r>
            <a:r>
              <a:rPr lang="nl-NL" altLang="nl-NL" dirty="0"/>
              <a:t> betreffen </a:t>
            </a:r>
            <a:r>
              <a:rPr lang="nl-NL" altLang="nl-NL" dirty="0" err="1"/>
              <a:t>Unfälle</a:t>
            </a:r>
            <a:r>
              <a:rPr lang="nl-NL" altLang="nl-NL" dirty="0"/>
              <a:t>, bei </a:t>
            </a:r>
            <a:r>
              <a:rPr lang="nl-NL" altLang="nl-NL" dirty="0" err="1"/>
              <a:t>denen</a:t>
            </a:r>
            <a:r>
              <a:rPr lang="nl-NL" altLang="nl-NL" dirty="0"/>
              <a:t> das </a:t>
            </a:r>
            <a:r>
              <a:rPr lang="nl-NL" altLang="nl-NL" dirty="0" err="1"/>
              <a:t>Opfer</a:t>
            </a:r>
            <a:r>
              <a:rPr lang="nl-NL" altLang="nl-NL" dirty="0"/>
              <a:t> </a:t>
            </a:r>
            <a:r>
              <a:rPr lang="nl-NL" altLang="nl-NL" dirty="0" err="1"/>
              <a:t>mit</a:t>
            </a:r>
            <a:r>
              <a:rPr lang="nl-NL" altLang="nl-NL" dirty="0"/>
              <a:t> </a:t>
            </a:r>
            <a:r>
              <a:rPr lang="nl-NL" altLang="nl-NL" dirty="0" err="1"/>
              <a:t>beweglichen</a:t>
            </a:r>
            <a:r>
              <a:rPr lang="nl-NL" altLang="nl-NL" dirty="0"/>
              <a:t> Teilen </a:t>
            </a:r>
            <a:r>
              <a:rPr lang="nl-NL" altLang="nl-NL" dirty="0" err="1"/>
              <a:t>einer</a:t>
            </a:r>
            <a:r>
              <a:rPr lang="nl-NL" altLang="nl-NL" dirty="0"/>
              <a:t> </a:t>
            </a:r>
            <a:r>
              <a:rPr lang="nl-NL" altLang="nl-NL" dirty="0" err="1"/>
              <a:t>Maschine</a:t>
            </a:r>
            <a:r>
              <a:rPr lang="nl-NL" altLang="nl-NL" dirty="0"/>
              <a:t> in </a:t>
            </a:r>
            <a:r>
              <a:rPr lang="nl-NL" altLang="nl-NL" dirty="0" err="1"/>
              <a:t>Berührung</a:t>
            </a:r>
            <a:r>
              <a:rPr lang="nl-NL" altLang="nl-NL" dirty="0"/>
              <a:t> </a:t>
            </a:r>
            <a:r>
              <a:rPr lang="nl-NL" altLang="nl-NL" dirty="0" err="1"/>
              <a:t>kommt</a:t>
            </a:r>
            <a:r>
              <a:rPr lang="nl-NL" altLang="nl-NL" dirty="0"/>
              <a:t> (69 %).</a:t>
            </a:r>
          </a:p>
        </p:txBody>
      </p:sp>
      <p:sp>
        <p:nvSpPr>
          <p:cNvPr id="4" name="Tijdelijke aanduiding voor dianummer 3">
            <a:extLst>
              <a:ext uri="{FF2B5EF4-FFF2-40B4-BE49-F238E27FC236}">
                <a16:creationId xmlns:a16="http://schemas.microsoft.com/office/drawing/2014/main" id="{D24009D4-BCC8-49F4-790D-6E86D7F8DA39}"/>
              </a:ext>
            </a:extLst>
          </p:cNvPr>
          <p:cNvSpPr>
            <a:spLocks noGrp="1"/>
          </p:cNvSpPr>
          <p:nvPr>
            <p:ph type="sldNum" sz="quarter" idx="5"/>
          </p:nvPr>
        </p:nvSpPr>
        <p:spPr/>
        <p:txBody>
          <a:bodyPr/>
          <a:lstStyle/>
          <a:p>
            <a:fld id="{9C29DBC2-9E02-5E40-AB1B-E3E16E5FC60E}" type="slidenum">
              <a:rPr lang="nl-NL" smtClean="0"/>
              <a:t>4</a:t>
            </a:fld>
            <a:endParaRPr lang="pl-PL"/>
          </a:p>
        </p:txBody>
      </p:sp>
    </p:spTree>
    <p:extLst>
      <p:ext uri="{BB962C8B-B14F-4D97-AF65-F5344CB8AC3E}">
        <p14:creationId xmlns:p14="http://schemas.microsoft.com/office/powerpoint/2010/main" val="2364980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3F9F0-D1AA-87F5-C6C9-6A9D37D8B0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C95F52-A3E3-47F6-219E-3F4924C3E6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7D62E5-1717-E8C3-437D-F3CB51FFAA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9A1E6BF4-231A-1F64-22C2-4CBF0D4B76E8}"/>
              </a:ext>
            </a:extLst>
          </p:cNvPr>
          <p:cNvSpPr>
            <a:spLocks noGrp="1"/>
          </p:cNvSpPr>
          <p:nvPr>
            <p:ph type="sldNum" sz="quarter" idx="5"/>
          </p:nvPr>
        </p:nvSpPr>
        <p:spPr/>
        <p:txBody>
          <a:bodyPr/>
          <a:lstStyle/>
          <a:p>
            <a:fld id="{9C29DBC2-9E02-5E40-AB1B-E3E16E5FC60E}" type="slidenum">
              <a:rPr lang="nl-NL" smtClean="0"/>
              <a:t>22</a:t>
            </a:fld>
            <a:endParaRPr lang="pl-PL"/>
          </a:p>
        </p:txBody>
      </p:sp>
    </p:spTree>
    <p:extLst>
      <p:ext uri="{BB962C8B-B14F-4D97-AF65-F5344CB8AC3E}">
        <p14:creationId xmlns:p14="http://schemas.microsoft.com/office/powerpoint/2010/main" val="316501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D038A-D3D9-83EC-F000-0626671E123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775BFD4-4039-6C95-2E65-D132D4BF2DF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76514C0-7B6C-0512-CA68-64888F47D1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5B080A2A-FDB1-B7BB-7FFF-8F9B8AD81DFD}"/>
              </a:ext>
            </a:extLst>
          </p:cNvPr>
          <p:cNvSpPr>
            <a:spLocks noGrp="1"/>
          </p:cNvSpPr>
          <p:nvPr>
            <p:ph type="sldNum" sz="quarter" idx="5"/>
          </p:nvPr>
        </p:nvSpPr>
        <p:spPr/>
        <p:txBody>
          <a:bodyPr/>
          <a:lstStyle/>
          <a:p>
            <a:fld id="{9C29DBC2-9E02-5E40-AB1B-E3E16E5FC60E}" type="slidenum">
              <a:rPr lang="nl-NL" smtClean="0"/>
              <a:t>23</a:t>
            </a:fld>
            <a:endParaRPr lang="pl-PL"/>
          </a:p>
        </p:txBody>
      </p:sp>
    </p:spTree>
    <p:extLst>
      <p:ext uri="{BB962C8B-B14F-4D97-AF65-F5344CB8AC3E}">
        <p14:creationId xmlns:p14="http://schemas.microsoft.com/office/powerpoint/2010/main" val="204498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5</a:t>
            </a:fld>
            <a:endParaRPr lang="pl-PL"/>
          </a:p>
        </p:txBody>
      </p:sp>
    </p:spTree>
    <p:extLst>
      <p:ext uri="{BB962C8B-B14F-4D97-AF65-F5344CB8AC3E}">
        <p14:creationId xmlns:p14="http://schemas.microsoft.com/office/powerpoint/2010/main" val="121134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0A949-70DF-BB55-A68B-3A687EA30A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55E5781-53E6-2271-7599-EAB71D09A31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C1CE9B6-0EF9-B3E0-9305-EC8DA4DF416C}"/>
              </a:ext>
            </a:extLst>
          </p:cNvPr>
          <p:cNvSpPr>
            <a:spLocks noGrp="1"/>
          </p:cNvSpPr>
          <p:nvPr>
            <p:ph type="body" idx="1"/>
          </p:nvPr>
        </p:nvSpPr>
        <p:spPr/>
        <p:txBody>
          <a:bodyPr/>
          <a:lstStyle/>
          <a:p>
            <a:pPr eaLnBrk="1" hangingPunct="1">
              <a:defRPr/>
            </a:pPr>
            <a:r>
              <a:rPr lang="nl-NL" dirty="0" err="1">
                <a:cs typeface="+mn-cs"/>
              </a:rPr>
              <a:t>Antwort</a:t>
            </a:r>
            <a:r>
              <a:rPr lang="nl-NL" dirty="0">
                <a:cs typeface="+mn-cs"/>
              </a:rPr>
              <a:t> A </a:t>
            </a:r>
            <a:r>
              <a:rPr lang="nl-NL" dirty="0" err="1">
                <a:cs typeface="+mn-cs"/>
              </a:rPr>
              <a:t>ist</a:t>
            </a:r>
            <a:r>
              <a:rPr lang="nl-NL" dirty="0">
                <a:cs typeface="+mn-cs"/>
              </a:rPr>
              <a:t> </a:t>
            </a:r>
            <a:r>
              <a:rPr lang="nl-NL" dirty="0" err="1">
                <a:cs typeface="+mn-cs"/>
              </a:rPr>
              <a:t>richtig</a:t>
            </a:r>
            <a:endParaRPr lang="nl-NL" dirty="0">
              <a:cs typeface="+mn-cs"/>
            </a:endParaRPr>
          </a:p>
        </p:txBody>
      </p:sp>
      <p:sp>
        <p:nvSpPr>
          <p:cNvPr id="4" name="Tijdelijke aanduiding voor dianummer 3">
            <a:extLst>
              <a:ext uri="{FF2B5EF4-FFF2-40B4-BE49-F238E27FC236}">
                <a16:creationId xmlns:a16="http://schemas.microsoft.com/office/drawing/2014/main" id="{EF254664-9756-BCF7-B1ED-868C2F6663D2}"/>
              </a:ext>
            </a:extLst>
          </p:cNvPr>
          <p:cNvSpPr>
            <a:spLocks noGrp="1"/>
          </p:cNvSpPr>
          <p:nvPr>
            <p:ph type="sldNum" sz="quarter" idx="5"/>
          </p:nvPr>
        </p:nvSpPr>
        <p:spPr/>
        <p:txBody>
          <a:bodyPr/>
          <a:lstStyle/>
          <a:p>
            <a:fld id="{9C29DBC2-9E02-5E40-AB1B-E3E16E5FC60E}" type="slidenum">
              <a:rPr lang="nl-NL" smtClean="0"/>
              <a:t>6</a:t>
            </a:fld>
            <a:endParaRPr lang="pl-PL"/>
          </a:p>
        </p:txBody>
      </p:sp>
    </p:spTree>
    <p:extLst>
      <p:ext uri="{BB962C8B-B14F-4D97-AF65-F5344CB8AC3E}">
        <p14:creationId xmlns:p14="http://schemas.microsoft.com/office/powerpoint/2010/main" val="1380229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A157-E857-38CD-5395-DC680A12E3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2471ABA-08D6-1076-A67B-32AFCB1A31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B181407-D711-8A34-8512-DDA2BD6197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Antwort</a:t>
            </a:r>
            <a:r>
              <a:rPr lang="nl-NL" dirty="0"/>
              <a:t> A </a:t>
            </a:r>
            <a:r>
              <a:rPr lang="nl-NL" dirty="0" err="1"/>
              <a:t>ist</a:t>
            </a:r>
            <a:r>
              <a:rPr lang="nl-NL" dirty="0"/>
              <a:t> </a:t>
            </a:r>
            <a:r>
              <a:rPr lang="nl-NL" dirty="0" err="1"/>
              <a:t>richtig</a:t>
            </a:r>
            <a:endParaRPr lang="nl-NL" dirty="0"/>
          </a:p>
        </p:txBody>
      </p:sp>
      <p:sp>
        <p:nvSpPr>
          <p:cNvPr id="4" name="Tijdelijke aanduiding voor dianummer 3">
            <a:extLst>
              <a:ext uri="{FF2B5EF4-FFF2-40B4-BE49-F238E27FC236}">
                <a16:creationId xmlns:a16="http://schemas.microsoft.com/office/drawing/2014/main" id="{E20F82C3-9505-7773-421F-0A052D17FABC}"/>
              </a:ext>
            </a:extLst>
          </p:cNvPr>
          <p:cNvSpPr>
            <a:spLocks noGrp="1"/>
          </p:cNvSpPr>
          <p:nvPr>
            <p:ph type="sldNum" sz="quarter" idx="5"/>
          </p:nvPr>
        </p:nvSpPr>
        <p:spPr/>
        <p:txBody>
          <a:bodyPr/>
          <a:lstStyle/>
          <a:p>
            <a:fld id="{9C29DBC2-9E02-5E40-AB1B-E3E16E5FC60E}" type="slidenum">
              <a:rPr lang="nl-NL" smtClean="0"/>
              <a:t>7</a:t>
            </a:fld>
            <a:endParaRPr lang="pl-PL"/>
          </a:p>
        </p:txBody>
      </p:sp>
    </p:spTree>
    <p:extLst>
      <p:ext uri="{BB962C8B-B14F-4D97-AF65-F5344CB8AC3E}">
        <p14:creationId xmlns:p14="http://schemas.microsoft.com/office/powerpoint/2010/main" val="325702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386A-E5EF-C1D1-C4AC-1AE21F9141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6DA45B-A2ED-C08C-0361-B6161A8F5A9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7AC5F0-9B29-23C7-6F3E-42AAE40A58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8D2C1687-9B42-418E-74EC-589115BB0E1C}"/>
              </a:ext>
            </a:extLst>
          </p:cNvPr>
          <p:cNvSpPr>
            <a:spLocks noGrp="1"/>
          </p:cNvSpPr>
          <p:nvPr>
            <p:ph type="sldNum" sz="quarter" idx="5"/>
          </p:nvPr>
        </p:nvSpPr>
        <p:spPr/>
        <p:txBody>
          <a:bodyPr/>
          <a:lstStyle/>
          <a:p>
            <a:fld id="{9C29DBC2-9E02-5E40-AB1B-E3E16E5FC60E}" type="slidenum">
              <a:rPr lang="nl-NL" smtClean="0"/>
              <a:t>8</a:t>
            </a:fld>
            <a:endParaRPr lang="pl-PL"/>
          </a:p>
        </p:txBody>
      </p:sp>
    </p:spTree>
    <p:extLst>
      <p:ext uri="{BB962C8B-B14F-4D97-AF65-F5344CB8AC3E}">
        <p14:creationId xmlns:p14="http://schemas.microsoft.com/office/powerpoint/2010/main" val="55316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latin typeface="Verdana"/>
              <a:ea typeface="ＭＳ Ｐゴシック"/>
            </a:endParaRPr>
          </a:p>
        </p:txBody>
      </p:sp>
      <p:sp>
        <p:nvSpPr>
          <p:cNvPr id="4" name="Tijdelijke aanduiding voor dianummer 3"/>
          <p:cNvSpPr>
            <a:spLocks noGrp="1"/>
          </p:cNvSpPr>
          <p:nvPr>
            <p:ph type="sldNum" sz="quarter" idx="5"/>
          </p:nvPr>
        </p:nvSpPr>
        <p:spPr/>
        <p:txBody>
          <a:bodyPr/>
          <a:lstStyle/>
          <a:p>
            <a:fld id="{9C29DBC2-9E02-5E40-AB1B-E3E16E5FC60E}" type="slidenum">
              <a:rPr lang="nl-NL" smtClean="0"/>
              <a:t>9</a:t>
            </a:fld>
            <a:endParaRPr lang="pl-PL"/>
          </a:p>
        </p:txBody>
      </p:sp>
    </p:spTree>
    <p:extLst>
      <p:ext uri="{BB962C8B-B14F-4D97-AF65-F5344CB8AC3E}">
        <p14:creationId xmlns:p14="http://schemas.microsoft.com/office/powerpoint/2010/main" val="4197321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2973E-8955-E0D1-5ECF-AFA4B8A8936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8256738-E71F-F49E-E2FF-EE0F8568DEB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707FEB-7015-A412-2EF2-7A673EA735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latin typeface="Verdana"/>
                <a:ea typeface="ＭＳ Ｐゴシック"/>
              </a:rPr>
              <a:t>Oben</a:t>
            </a:r>
            <a:r>
              <a:rPr lang="nl-NL" dirty="0">
                <a:latin typeface="Verdana"/>
                <a:ea typeface="ＭＳ Ｐゴシック"/>
              </a:rPr>
              <a:t> links: </a:t>
            </a:r>
            <a:r>
              <a:rPr lang="nl-NL" dirty="0" err="1">
                <a:latin typeface="Verdana"/>
                <a:ea typeface="ＭＳ Ｐゴシック"/>
              </a:rPr>
              <a:t>Gesunde</a:t>
            </a:r>
            <a:r>
              <a:rPr lang="nl-NL" dirty="0">
                <a:latin typeface="Verdana"/>
                <a:ea typeface="ＭＳ Ｐゴシック"/>
              </a:rPr>
              <a:t> </a:t>
            </a:r>
            <a:r>
              <a:rPr lang="nl-NL" dirty="0" err="1">
                <a:latin typeface="Verdana"/>
                <a:ea typeface="ＭＳ Ｐゴシック"/>
              </a:rPr>
              <a:t>Haarzellen</a:t>
            </a:r>
            <a:r>
              <a:rPr lang="nl-NL" dirty="0">
                <a:latin typeface="Verdana"/>
                <a:ea typeface="ＭＳ Ｐゴシック"/>
              </a:rPr>
              <a:t>/</a:t>
            </a:r>
            <a:r>
              <a:rPr lang="nl-NL" dirty="0" err="1">
                <a:latin typeface="Verdana"/>
                <a:ea typeface="ＭＳ Ｐゴシック"/>
              </a:rPr>
              <a:t>Zilien</a:t>
            </a:r>
            <a:r>
              <a:rPr lang="nl-NL" dirty="0">
                <a:latin typeface="Verdana"/>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latin typeface="Verdana"/>
                <a:ea typeface="ＭＳ Ｐゴシック"/>
              </a:rPr>
              <a:t>Die </a:t>
            </a:r>
            <a:r>
              <a:rPr lang="nl-NL" dirty="0" err="1">
                <a:latin typeface="Verdana"/>
                <a:ea typeface="ＭＳ Ｐゴシック"/>
              </a:rPr>
              <a:t>Zilien</a:t>
            </a:r>
            <a:r>
              <a:rPr lang="nl-NL" dirty="0">
                <a:latin typeface="Verdana"/>
                <a:ea typeface="ＭＳ Ｐゴシック"/>
              </a:rPr>
              <a:t> </a:t>
            </a:r>
            <a:r>
              <a:rPr lang="nl-NL" dirty="0" err="1">
                <a:latin typeface="Verdana"/>
                <a:ea typeface="ＭＳ Ｐゴシック"/>
              </a:rPr>
              <a:t>im</a:t>
            </a:r>
            <a:r>
              <a:rPr lang="nl-NL" dirty="0">
                <a:latin typeface="Verdana"/>
                <a:ea typeface="ＭＳ Ｐゴシック"/>
              </a:rPr>
              <a:t> </a:t>
            </a:r>
            <a:r>
              <a:rPr lang="nl-NL" dirty="0" err="1">
                <a:latin typeface="Verdana"/>
                <a:ea typeface="ＭＳ Ｐゴシック"/>
              </a:rPr>
              <a:t>Innenohr</a:t>
            </a:r>
            <a:r>
              <a:rPr lang="nl-NL" dirty="0">
                <a:latin typeface="Verdana"/>
                <a:ea typeface="ＭＳ Ｐゴシック"/>
              </a:rPr>
              <a:t> </a:t>
            </a:r>
            <a:r>
              <a:rPr lang="nl-NL" dirty="0" err="1">
                <a:latin typeface="Verdana"/>
                <a:ea typeface="ＭＳ Ｐゴシック"/>
              </a:rPr>
              <a:t>sind</a:t>
            </a:r>
            <a:r>
              <a:rPr lang="nl-NL" dirty="0">
                <a:latin typeface="Verdana"/>
                <a:ea typeface="ＭＳ Ｐゴシック"/>
              </a:rPr>
              <a:t> </a:t>
            </a:r>
            <a:r>
              <a:rPr lang="nl-NL" dirty="0" err="1">
                <a:latin typeface="Verdana"/>
                <a:ea typeface="ＭＳ Ｐゴシック"/>
              </a:rPr>
              <a:t>entscheidend</a:t>
            </a:r>
            <a:r>
              <a:rPr lang="nl-NL" dirty="0">
                <a:latin typeface="Verdana"/>
                <a:ea typeface="ＭＳ Ｐゴシック"/>
              </a:rPr>
              <a:t>. </a:t>
            </a:r>
            <a:r>
              <a:rPr lang="nl-NL" dirty="0" err="1">
                <a:latin typeface="Verdana"/>
                <a:ea typeface="ＭＳ Ｐゴシック"/>
              </a:rPr>
              <a:t>Sie</a:t>
            </a:r>
            <a:r>
              <a:rPr lang="nl-NL" dirty="0">
                <a:latin typeface="Verdana"/>
                <a:ea typeface="ＭＳ Ｐゴシック"/>
              </a:rPr>
              <a:t> </a:t>
            </a:r>
            <a:r>
              <a:rPr lang="nl-NL" dirty="0" err="1">
                <a:latin typeface="Verdana"/>
                <a:ea typeface="ＭＳ Ｐゴシック"/>
              </a:rPr>
              <a:t>verarbeiten</a:t>
            </a:r>
            <a:r>
              <a:rPr lang="nl-NL" dirty="0">
                <a:latin typeface="Verdana"/>
                <a:ea typeface="ＭＳ Ｐゴシック"/>
              </a:rPr>
              <a:t> </a:t>
            </a:r>
            <a:r>
              <a:rPr lang="nl-NL" dirty="0" err="1">
                <a:latin typeface="Verdana"/>
                <a:ea typeface="ＭＳ Ｐゴシック"/>
              </a:rPr>
              <a:t>ständig</a:t>
            </a:r>
            <a:r>
              <a:rPr lang="nl-NL" dirty="0">
                <a:latin typeface="Verdana"/>
                <a:ea typeface="ＭＳ Ｐゴシック"/>
              </a:rPr>
              <a:t> </a:t>
            </a:r>
            <a:r>
              <a:rPr lang="nl-NL" dirty="0" err="1">
                <a:latin typeface="Verdana"/>
                <a:ea typeface="ＭＳ Ｐゴシック"/>
              </a:rPr>
              <a:t>Schall</a:t>
            </a:r>
            <a:r>
              <a:rPr lang="nl-NL" dirty="0">
                <a:latin typeface="Verdana"/>
                <a:ea typeface="ＭＳ Ｐゴシック"/>
              </a:rPr>
              <a:t>, </a:t>
            </a:r>
            <a:r>
              <a:rPr lang="nl-NL" dirty="0" err="1">
                <a:latin typeface="Verdana"/>
                <a:ea typeface="ＭＳ Ｐゴシック"/>
              </a:rPr>
              <a:t>denn</a:t>
            </a:r>
            <a:r>
              <a:rPr lang="nl-NL" dirty="0">
                <a:latin typeface="Verdana"/>
                <a:ea typeface="ＭＳ Ｐゴシック"/>
              </a:rPr>
              <a:t> </a:t>
            </a:r>
            <a:r>
              <a:rPr lang="nl-NL" dirty="0" err="1">
                <a:latin typeface="Verdana"/>
                <a:ea typeface="ＭＳ Ｐゴシック"/>
              </a:rPr>
              <a:t>Schall</a:t>
            </a:r>
            <a:r>
              <a:rPr lang="nl-NL" dirty="0">
                <a:latin typeface="Verdana"/>
                <a:ea typeface="ＭＳ Ｐゴシック"/>
              </a:rPr>
              <a:t> </a:t>
            </a:r>
            <a:r>
              <a:rPr lang="nl-NL" dirty="0" err="1">
                <a:latin typeface="Verdana"/>
                <a:ea typeface="ＭＳ Ｐゴシック"/>
              </a:rPr>
              <a:t>ist</a:t>
            </a:r>
            <a:r>
              <a:rPr lang="nl-NL" dirty="0">
                <a:latin typeface="Verdana"/>
                <a:ea typeface="ＭＳ Ｐゴシック"/>
              </a:rPr>
              <a:t> </a:t>
            </a:r>
            <a:r>
              <a:rPr lang="nl-NL" dirty="0" err="1">
                <a:latin typeface="Verdana"/>
                <a:ea typeface="ＭＳ Ｐゴシック"/>
              </a:rPr>
              <a:t>überall</a:t>
            </a:r>
            <a:r>
              <a:rPr lang="nl-NL" dirty="0">
                <a:latin typeface="Verdana"/>
                <a:ea typeface="ＭＳ Ｐゴシック"/>
              </a:rPr>
              <a:t> </a:t>
            </a:r>
            <a:r>
              <a:rPr lang="nl-NL" dirty="0" err="1">
                <a:latin typeface="Verdana"/>
                <a:ea typeface="ＭＳ Ｐゴシック"/>
              </a:rPr>
              <a:t>und</a:t>
            </a:r>
            <a:r>
              <a:rPr lang="nl-NL" dirty="0">
                <a:latin typeface="Verdana"/>
                <a:ea typeface="ＭＳ Ｐゴシック"/>
              </a:rPr>
              <a:t> </a:t>
            </a:r>
            <a:r>
              <a:rPr lang="nl-NL" dirty="0" err="1">
                <a:latin typeface="Verdana"/>
                <a:ea typeface="ＭＳ Ｐゴシック"/>
              </a:rPr>
              <a:t>jederzeit</a:t>
            </a:r>
            <a:r>
              <a:rPr lang="nl-NL" dirty="0">
                <a:latin typeface="Verdana"/>
                <a:ea typeface="ＭＳ Ｐゴシック"/>
              </a:rPr>
              <a:t> </a:t>
            </a:r>
            <a:r>
              <a:rPr lang="nl-NL" dirty="0" err="1">
                <a:latin typeface="Verdana"/>
                <a:ea typeface="ＭＳ Ｐゴシック"/>
              </a:rPr>
              <a:t>vorhanden</a:t>
            </a:r>
            <a:r>
              <a:rPr lang="nl-NL" dirty="0">
                <a:latin typeface="Verdana"/>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latin typeface="Verdana"/>
                <a:ea typeface="ＭＳ Ｐゴシック"/>
              </a:rPr>
              <a:t>Lauter</a:t>
            </a:r>
            <a:r>
              <a:rPr lang="nl-NL" dirty="0">
                <a:latin typeface="Verdana"/>
                <a:ea typeface="ＭＳ Ｐゴシック"/>
              </a:rPr>
              <a:t> </a:t>
            </a:r>
            <a:r>
              <a:rPr lang="nl-NL" dirty="0" err="1">
                <a:latin typeface="Verdana"/>
                <a:ea typeface="ＭＳ Ｐゴシック"/>
              </a:rPr>
              <a:t>Lärm</a:t>
            </a:r>
            <a:r>
              <a:rPr lang="nl-NL" dirty="0">
                <a:latin typeface="Verdana"/>
                <a:ea typeface="ＭＳ Ｐゴシック"/>
              </a:rPr>
              <a:t> </a:t>
            </a:r>
            <a:r>
              <a:rPr lang="nl-NL" dirty="0" err="1">
                <a:latin typeface="Verdana"/>
                <a:ea typeface="ＭＳ Ｐゴシック"/>
              </a:rPr>
              <a:t>ab</a:t>
            </a:r>
            <a:r>
              <a:rPr lang="nl-NL" dirty="0">
                <a:latin typeface="Verdana"/>
                <a:ea typeface="ＭＳ Ｐゴシック"/>
              </a:rPr>
              <a:t> 80 </a:t>
            </a:r>
            <a:r>
              <a:rPr lang="nl-NL" dirty="0" err="1">
                <a:latin typeface="Verdana"/>
                <a:ea typeface="ＭＳ Ｐゴシック"/>
              </a:rPr>
              <a:t>Dezibel</a:t>
            </a:r>
            <a:r>
              <a:rPr lang="nl-NL" dirty="0">
                <a:latin typeface="Verdana"/>
                <a:ea typeface="ＭＳ Ｐゴシック"/>
              </a:rPr>
              <a:t> </a:t>
            </a:r>
            <a:r>
              <a:rPr lang="nl-NL" dirty="0" err="1">
                <a:latin typeface="Verdana"/>
                <a:ea typeface="ＭＳ Ｐゴシック"/>
              </a:rPr>
              <a:t>kann</a:t>
            </a:r>
            <a:r>
              <a:rPr lang="nl-NL" dirty="0">
                <a:latin typeface="Verdana"/>
                <a:ea typeface="ＭＳ Ｐゴシック"/>
              </a:rPr>
              <a:t> das </a:t>
            </a:r>
            <a:r>
              <a:rPr lang="nl-NL" dirty="0" err="1">
                <a:latin typeface="Verdana"/>
                <a:ea typeface="ＭＳ Ｐゴシック"/>
              </a:rPr>
              <a:t>Gehör</a:t>
            </a:r>
            <a:r>
              <a:rPr lang="nl-NL" dirty="0">
                <a:latin typeface="Verdana"/>
                <a:ea typeface="ＭＳ Ｐゴシック"/>
              </a:rPr>
              <a:t> </a:t>
            </a:r>
            <a:r>
              <a:rPr lang="nl-NL" dirty="0" err="1">
                <a:latin typeface="Verdana"/>
                <a:ea typeface="ＭＳ Ｐゴシック"/>
              </a:rPr>
              <a:t>schädigen</a:t>
            </a:r>
            <a:r>
              <a:rPr lang="nl-NL" dirty="0">
                <a:latin typeface="Verdana"/>
                <a:ea typeface="ＭＳ Ｐゴシック"/>
              </a:rPr>
              <a:t>. Die </a:t>
            </a:r>
            <a:r>
              <a:rPr lang="nl-NL" dirty="0" err="1">
                <a:latin typeface="Verdana"/>
                <a:ea typeface="ＭＳ Ｐゴシック"/>
              </a:rPr>
              <a:t>Zilien</a:t>
            </a:r>
            <a:r>
              <a:rPr lang="nl-NL" dirty="0">
                <a:latin typeface="Verdana"/>
                <a:ea typeface="ＭＳ Ｐゴシック"/>
              </a:rPr>
              <a:t> werden </a:t>
            </a:r>
            <a:r>
              <a:rPr lang="nl-NL" dirty="0" err="1">
                <a:latin typeface="Verdana"/>
                <a:ea typeface="ＭＳ Ｐゴシック"/>
              </a:rPr>
              <a:t>durch</a:t>
            </a:r>
            <a:r>
              <a:rPr lang="nl-NL" dirty="0">
                <a:latin typeface="Verdana"/>
                <a:ea typeface="ＭＳ Ｐゴシック"/>
              </a:rPr>
              <a:t> den </a:t>
            </a:r>
            <a:r>
              <a:rPr lang="nl-NL" dirty="0" err="1">
                <a:latin typeface="Verdana"/>
                <a:ea typeface="ＭＳ Ｐゴシック"/>
              </a:rPr>
              <a:t>Schalldruck</a:t>
            </a:r>
            <a:r>
              <a:rPr lang="nl-NL" dirty="0">
                <a:latin typeface="Verdana"/>
                <a:ea typeface="ＭＳ Ｐゴシック"/>
              </a:rPr>
              <a:t> </a:t>
            </a:r>
            <a:r>
              <a:rPr lang="nl-NL" dirty="0" err="1">
                <a:latin typeface="Verdana"/>
                <a:ea typeface="ＭＳ Ｐゴシック"/>
              </a:rPr>
              <a:t>überlastet</a:t>
            </a:r>
            <a:r>
              <a:rPr lang="nl-NL" dirty="0">
                <a:latin typeface="Verdana"/>
                <a:ea typeface="ＭＳ Ｐゴシック"/>
              </a:rPr>
              <a:t> </a:t>
            </a:r>
            <a:r>
              <a:rPr lang="nl-NL" dirty="0" err="1">
                <a:latin typeface="Verdana"/>
                <a:ea typeface="ＭＳ Ｐゴシック"/>
              </a:rPr>
              <a:t>und</a:t>
            </a:r>
            <a:r>
              <a:rPr lang="nl-NL" dirty="0">
                <a:latin typeface="Verdana"/>
                <a:ea typeface="ＭＳ Ｐゴシック"/>
              </a:rPr>
              <a:t> </a:t>
            </a:r>
            <a:r>
              <a:rPr lang="nl-NL" dirty="0" err="1">
                <a:latin typeface="Verdana"/>
                <a:ea typeface="ＭＳ Ｐゴシック"/>
              </a:rPr>
              <a:t>brechen</a:t>
            </a:r>
            <a:r>
              <a:rPr lang="nl-NL" dirty="0">
                <a:latin typeface="Verdana"/>
                <a:ea typeface="ＭＳ Ｐゴシック"/>
              </a:rPr>
              <a:t> </a:t>
            </a:r>
            <a:r>
              <a:rPr lang="nl-NL" dirty="0" err="1">
                <a:latin typeface="Verdana"/>
                <a:ea typeface="ＭＳ Ｐゴシック"/>
              </a:rPr>
              <a:t>zusammen</a:t>
            </a:r>
            <a:r>
              <a:rPr lang="nl-NL" dirty="0">
                <a:latin typeface="Verdana"/>
                <a:ea typeface="ＭＳ Ｐゴシック"/>
              </a:rPr>
              <a:t>. Dies </a:t>
            </a:r>
            <a:r>
              <a:rPr lang="nl-NL" dirty="0" err="1">
                <a:latin typeface="Verdana"/>
                <a:ea typeface="ＭＳ Ｐゴシック"/>
              </a:rPr>
              <a:t>kann</a:t>
            </a:r>
            <a:r>
              <a:rPr lang="nl-NL" dirty="0">
                <a:latin typeface="Verdana"/>
                <a:ea typeface="ＭＳ Ｐゴシック"/>
              </a:rPr>
              <a:t> </a:t>
            </a:r>
            <a:r>
              <a:rPr lang="nl-NL" dirty="0" err="1">
                <a:latin typeface="Verdana"/>
                <a:ea typeface="ＭＳ Ｐゴシック"/>
              </a:rPr>
              <a:t>dazu</a:t>
            </a:r>
            <a:r>
              <a:rPr lang="nl-NL" dirty="0">
                <a:latin typeface="Verdana"/>
                <a:ea typeface="ＭＳ Ｐゴシック"/>
              </a:rPr>
              <a:t> </a:t>
            </a:r>
            <a:r>
              <a:rPr lang="nl-NL" dirty="0" err="1">
                <a:latin typeface="Verdana"/>
                <a:ea typeface="ＭＳ Ｐゴシック"/>
              </a:rPr>
              <a:t>führen</a:t>
            </a:r>
            <a:r>
              <a:rPr lang="nl-NL" dirty="0">
                <a:latin typeface="Verdana"/>
                <a:ea typeface="ＭＳ Ｐゴシック"/>
              </a:rPr>
              <a:t>, </a:t>
            </a:r>
            <a:r>
              <a:rPr lang="nl-NL" dirty="0" err="1">
                <a:latin typeface="Verdana"/>
                <a:ea typeface="ＭＳ Ｐゴシック"/>
              </a:rPr>
              <a:t>dass</a:t>
            </a:r>
            <a:r>
              <a:rPr lang="nl-NL" dirty="0">
                <a:latin typeface="Verdana"/>
                <a:ea typeface="ＭＳ Ｐゴシック"/>
              </a:rPr>
              <a:t> </a:t>
            </a:r>
            <a:r>
              <a:rPr lang="nl-NL" dirty="0" err="1">
                <a:latin typeface="Verdana"/>
                <a:ea typeface="ＭＳ Ｐゴシック"/>
              </a:rPr>
              <a:t>sie</a:t>
            </a:r>
            <a:r>
              <a:rPr lang="nl-NL" dirty="0">
                <a:latin typeface="Verdana"/>
                <a:ea typeface="ＭＳ Ｐゴシック"/>
              </a:rPr>
              <a:t> </a:t>
            </a:r>
            <a:r>
              <a:rPr lang="nl-NL" dirty="0" err="1">
                <a:latin typeface="Verdana"/>
                <a:ea typeface="ＭＳ Ｐゴシック"/>
              </a:rPr>
              <a:t>falsche</a:t>
            </a:r>
            <a:r>
              <a:rPr lang="nl-NL" dirty="0">
                <a:latin typeface="Verdana"/>
                <a:ea typeface="ＭＳ Ｐゴシック"/>
              </a:rPr>
              <a:t> </a:t>
            </a:r>
            <a:r>
              <a:rPr lang="nl-NL" dirty="0" err="1">
                <a:latin typeface="Verdana"/>
                <a:ea typeface="ＭＳ Ｐゴシック"/>
              </a:rPr>
              <a:t>Signale</a:t>
            </a:r>
            <a:r>
              <a:rPr lang="nl-NL" dirty="0">
                <a:latin typeface="Verdana"/>
                <a:ea typeface="ＭＳ Ｐゴシック"/>
              </a:rPr>
              <a:t> </a:t>
            </a:r>
            <a:r>
              <a:rPr lang="nl-NL" dirty="0" err="1">
                <a:latin typeface="Verdana"/>
                <a:ea typeface="ＭＳ Ｐゴシック"/>
              </a:rPr>
              <a:t>weiterleiten</a:t>
            </a:r>
            <a:r>
              <a:rPr lang="nl-NL" dirty="0">
                <a:latin typeface="Verdana"/>
                <a:ea typeface="ＭＳ Ｐゴシック"/>
              </a:rPr>
              <a:t>, wie </a:t>
            </a:r>
            <a:r>
              <a:rPr lang="nl-NL" dirty="0" err="1">
                <a:latin typeface="Verdana"/>
                <a:ea typeface="ＭＳ Ｐゴシック"/>
              </a:rPr>
              <a:t>zum</a:t>
            </a:r>
            <a:r>
              <a:rPr lang="nl-NL" dirty="0">
                <a:latin typeface="Verdana"/>
                <a:ea typeface="ＭＳ Ｐゴシック"/>
              </a:rPr>
              <a:t> Beispiel Tinnitus.</a:t>
            </a:r>
          </a:p>
        </p:txBody>
      </p:sp>
      <p:sp>
        <p:nvSpPr>
          <p:cNvPr id="4" name="Tijdelijke aanduiding voor dianummer 3">
            <a:extLst>
              <a:ext uri="{FF2B5EF4-FFF2-40B4-BE49-F238E27FC236}">
                <a16:creationId xmlns:a16="http://schemas.microsoft.com/office/drawing/2014/main" id="{53ADC795-B5AA-03D2-93F1-298A1FF79949}"/>
              </a:ext>
            </a:extLst>
          </p:cNvPr>
          <p:cNvSpPr>
            <a:spLocks noGrp="1"/>
          </p:cNvSpPr>
          <p:nvPr>
            <p:ph type="sldNum" sz="quarter" idx="5"/>
          </p:nvPr>
        </p:nvSpPr>
        <p:spPr/>
        <p:txBody>
          <a:bodyPr/>
          <a:lstStyle/>
          <a:p>
            <a:fld id="{9C29DBC2-9E02-5E40-AB1B-E3E16E5FC60E}" type="slidenum">
              <a:rPr lang="nl-NL" smtClean="0"/>
              <a:t>10</a:t>
            </a:fld>
            <a:endParaRPr lang="pl-PL"/>
          </a:p>
        </p:txBody>
      </p:sp>
    </p:spTree>
    <p:extLst>
      <p:ext uri="{BB962C8B-B14F-4D97-AF65-F5344CB8AC3E}">
        <p14:creationId xmlns:p14="http://schemas.microsoft.com/office/powerpoint/2010/main" val="113692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5037-AD93-C942-787D-56B79713A6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AAEBC6-C4C2-767B-458B-CF270816663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88D3E77-E509-4E98-D86B-DF32F7370C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5A4AA17E-B8AA-E337-CEB0-73B585D75AC8}"/>
              </a:ext>
            </a:extLst>
          </p:cNvPr>
          <p:cNvSpPr>
            <a:spLocks noGrp="1"/>
          </p:cNvSpPr>
          <p:nvPr>
            <p:ph type="sldNum" sz="quarter" idx="5"/>
          </p:nvPr>
        </p:nvSpPr>
        <p:spPr/>
        <p:txBody>
          <a:bodyPr/>
          <a:lstStyle/>
          <a:p>
            <a:fld id="{9C29DBC2-9E02-5E40-AB1B-E3E16E5FC60E}" type="slidenum">
              <a:rPr lang="nl-NL" smtClean="0"/>
              <a:t>11</a:t>
            </a:fld>
            <a:endParaRPr lang="pl-PL"/>
          </a:p>
        </p:txBody>
      </p:sp>
    </p:spTree>
    <p:extLst>
      <p:ext uri="{BB962C8B-B14F-4D97-AF65-F5344CB8AC3E}">
        <p14:creationId xmlns:p14="http://schemas.microsoft.com/office/powerpoint/2010/main" val="181240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6903CF-E40F-AD8D-F38D-5612A9EA35BE}"/>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3" name="Ondertitel 2">
            <a:extLst>
              <a:ext uri="{FF2B5EF4-FFF2-40B4-BE49-F238E27FC236}">
                <a16:creationId xmlns:a16="http://schemas.microsoft.com/office/drawing/2014/main" id="{8B0F0C89-A1BE-A078-D52C-0FC23138D0A9}"/>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20271333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74269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19929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502057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39315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08486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46257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1397704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91C9693-1A60-0B2A-0F83-6A7D08E99523}"/>
              </a:ext>
            </a:extLst>
          </p:cNvPr>
          <p:cNvSpPr>
            <a:spLocks noGrp="1"/>
          </p:cNvSpPr>
          <p:nvPr>
            <p:ph type="title"/>
          </p:nvPr>
        </p:nvSpPr>
        <p:spPr>
          <a:xfrm>
            <a:off x="838200" y="599607"/>
            <a:ext cx="10515600" cy="1091081"/>
          </a:xfrm>
        </p:spPr>
        <p:txBody>
          <a:bodyPr/>
          <a:lstStyle/>
          <a:p>
            <a:r>
              <a:rPr lang="nl-NL" dirty="0"/>
              <a:t>Klik om stijl te bewerken</a:t>
            </a:r>
          </a:p>
        </p:txBody>
      </p:sp>
      <p:sp>
        <p:nvSpPr>
          <p:cNvPr id="8" name="Tijdelijke aanduiding voor inhoud 2">
            <a:extLst>
              <a:ext uri="{FF2B5EF4-FFF2-40B4-BE49-F238E27FC236}">
                <a16:creationId xmlns:a16="http://schemas.microsoft.com/office/drawing/2014/main" id="{F68A5BC4-7A99-104E-7E0F-DC6CC68E1544}"/>
              </a:ext>
            </a:extLst>
          </p:cNvPr>
          <p:cNvSpPr>
            <a:spLocks noGrp="1"/>
          </p:cNvSpPr>
          <p:nvPr>
            <p:ph idx="1"/>
          </p:nvPr>
        </p:nvSpPr>
        <p:spPr>
          <a:xfrm>
            <a:off x="838200" y="1825625"/>
            <a:ext cx="10515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8830347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8C4EF-3CEA-C838-6F44-68CD095B61CA}"/>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9C6FB7-DEEE-875C-FDA6-ADA64BFF0CFE}"/>
              </a:ext>
            </a:extLst>
          </p:cNvPr>
          <p:cNvSpPr>
            <a:spLocks noGrp="1"/>
          </p:cNvSpPr>
          <p:nvPr>
            <p:ph sz="half" idx="1"/>
          </p:nvPr>
        </p:nvSpPr>
        <p:spPr>
          <a:xfrm>
            <a:off x="838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7CBB6650-7867-1884-C58F-5D51317A080F}"/>
              </a:ext>
            </a:extLst>
          </p:cNvPr>
          <p:cNvSpPr>
            <a:spLocks noGrp="1"/>
          </p:cNvSpPr>
          <p:nvPr>
            <p:ph sz="half" idx="2"/>
          </p:nvPr>
        </p:nvSpPr>
        <p:spPr>
          <a:xfrm>
            <a:off x="6172200" y="1825625"/>
            <a:ext cx="5181600" cy="435133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4680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6C9FE9-8AEB-CF6C-83D7-DF4E903598AE}"/>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D5C62901-FF00-CD34-E0F0-95D37F8BFF1F}"/>
              </a:ext>
            </a:extLst>
          </p:cNvPr>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101411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451A9-07CC-6BBF-2A47-1C276EED1044}"/>
              </a:ext>
            </a:extLst>
          </p:cNvPr>
          <p:cNvSpPr>
            <a:spLocks noGrp="1"/>
          </p:cNvSpPr>
          <p:nvPr>
            <p:ph type="title"/>
          </p:nvPr>
        </p:nvSpPr>
        <p:spPr>
          <a:xfrm>
            <a:off x="839788" y="365125"/>
            <a:ext cx="10515600" cy="1325563"/>
          </a:xfrm>
          <a:prstGeom prst="rect">
            <a:avLst/>
          </a:prstGeo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FBB2B48-C3D3-4054-97F2-C1D493EE0D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3E49832-8819-19FB-CDF7-908B142FB597}"/>
              </a:ext>
            </a:extLst>
          </p:cNvPr>
          <p:cNvSpPr>
            <a:spLocks noGrp="1"/>
          </p:cNvSpPr>
          <p:nvPr>
            <p:ph sz="half" idx="2"/>
          </p:nvPr>
        </p:nvSpPr>
        <p:spPr>
          <a:xfrm>
            <a:off x="839788" y="2505075"/>
            <a:ext cx="5157787"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C18C054-D653-D09E-E0DB-2D87E08E30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A075E0-4CD1-913F-BE4C-17C8BF485AE6}"/>
              </a:ext>
            </a:extLst>
          </p:cNvPr>
          <p:cNvSpPr>
            <a:spLocks noGrp="1"/>
          </p:cNvSpPr>
          <p:nvPr>
            <p:ph sz="quarter" idx="4"/>
          </p:nvPr>
        </p:nvSpPr>
        <p:spPr>
          <a:xfrm>
            <a:off x="6172200" y="2505075"/>
            <a:ext cx="5183188" cy="3684588"/>
          </a:xfrm>
          <a:prstGeom prst="rect">
            <a:avLst/>
          </a:prstGeo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3748278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905D1-8E13-AED7-B56C-58535B26EA6D}"/>
              </a:ext>
            </a:extLst>
          </p:cNvPr>
          <p:cNvSpPr>
            <a:spLocks noGrp="1"/>
          </p:cNvSpPr>
          <p:nvPr>
            <p:ph type="title"/>
          </p:nvPr>
        </p:nvSpPr>
        <p:spPr>
          <a:xfrm>
            <a:off x="838200" y="365125"/>
            <a:ext cx="105156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1536274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5597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FDF9BF-2558-C5E6-655F-516C8D7B61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101C790-0038-FF56-01FF-6AE15CA8FC1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B09D524-74EE-DFBF-2FF7-3C036F7B01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052504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FCEA-199A-AD5B-B031-B96F57D313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CBFB1CB-BD1E-2D76-1DAD-C28075CE6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9A1B883-5725-932E-CE70-6C000E3C1E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5265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8C6D-6C2C-D49C-FAF0-A2AF0322E86D}"/>
              </a:ext>
            </a:extLst>
          </p:cNvPr>
          <p:cNvSpPr>
            <a:spLocks noGrp="1"/>
          </p:cNvSpPr>
          <p:nvPr>
            <p:ph type="title"/>
          </p:nvPr>
        </p:nvSpPr>
        <p:spPr/>
        <p:txBody>
          <a:bodyPr/>
          <a:lstStyle/>
          <a:p>
            <a:r>
              <a:rPr lang="nl-NL" dirty="0"/>
              <a:t>Klik om stijl te bewerken</a:t>
            </a:r>
          </a:p>
        </p:txBody>
      </p:sp>
      <p:sp>
        <p:nvSpPr>
          <p:cNvPr id="3" name="Tijdelijke aanduiding voor inhoud 2">
            <a:extLst>
              <a:ext uri="{FF2B5EF4-FFF2-40B4-BE49-F238E27FC236}">
                <a16:creationId xmlns:a16="http://schemas.microsoft.com/office/drawing/2014/main" id="{68A0DD0E-58D0-54DC-C29E-8F2E6DE8F0F2}"/>
              </a:ext>
            </a:extLst>
          </p:cNvPr>
          <p:cNvSpPr>
            <a:spLocks noGrp="1"/>
          </p:cNvSpPr>
          <p:nvPr>
            <p:ph sz="half" idx="1"/>
          </p:nvPr>
        </p:nvSpPr>
        <p:spPr>
          <a:xfrm>
            <a:off x="838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inhoud 3">
            <a:extLst>
              <a:ext uri="{FF2B5EF4-FFF2-40B4-BE49-F238E27FC236}">
                <a16:creationId xmlns:a16="http://schemas.microsoft.com/office/drawing/2014/main" id="{093C59C1-87C1-6413-A1E2-18BD1C38A208}"/>
              </a:ext>
            </a:extLst>
          </p:cNvPr>
          <p:cNvSpPr>
            <a:spLocks noGrp="1"/>
          </p:cNvSpPr>
          <p:nvPr>
            <p:ph sz="half" idx="2"/>
          </p:nvPr>
        </p:nvSpPr>
        <p:spPr>
          <a:xfrm>
            <a:off x="6172200" y="1825625"/>
            <a:ext cx="5181600" cy="435133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40381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D84C65-8B7C-D016-31F8-BBD1B58FCEA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6E5838-03B0-09BA-56AE-AC24D76B7B0B}"/>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Tijdelijke aanduiding voor inhoud 3">
            <a:extLst>
              <a:ext uri="{FF2B5EF4-FFF2-40B4-BE49-F238E27FC236}">
                <a16:creationId xmlns:a16="http://schemas.microsoft.com/office/drawing/2014/main" id="{51874D1F-CC25-10E7-81E0-E10D5F16D7D2}"/>
              </a:ext>
            </a:extLst>
          </p:cNvPr>
          <p:cNvSpPr>
            <a:spLocks noGrp="1"/>
          </p:cNvSpPr>
          <p:nvPr>
            <p:ph sz="half" idx="2"/>
          </p:nvPr>
        </p:nvSpPr>
        <p:spPr>
          <a:xfrm>
            <a:off x="839788" y="2505075"/>
            <a:ext cx="5157787"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
        <p:nvSpPr>
          <p:cNvPr id="5" name="Tijdelijke aanduiding voor tekst 4">
            <a:extLst>
              <a:ext uri="{FF2B5EF4-FFF2-40B4-BE49-F238E27FC236}">
                <a16:creationId xmlns:a16="http://schemas.microsoft.com/office/drawing/2014/main" id="{C34B8AA2-FFA9-296A-8EEE-43019FA8F0EB}"/>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5">
            <a:extLst>
              <a:ext uri="{FF2B5EF4-FFF2-40B4-BE49-F238E27FC236}">
                <a16:creationId xmlns:a16="http://schemas.microsoft.com/office/drawing/2014/main" id="{06C3EEE7-4C50-B91A-3D31-247759EFA5EF}"/>
              </a:ext>
            </a:extLst>
          </p:cNvPr>
          <p:cNvSpPr>
            <a:spLocks noGrp="1"/>
          </p:cNvSpPr>
          <p:nvPr>
            <p:ph sz="quarter" idx="4"/>
          </p:nvPr>
        </p:nvSpPr>
        <p:spPr>
          <a:xfrm>
            <a:off x="6172200" y="2505075"/>
            <a:ext cx="5183188" cy="3684588"/>
          </a:xfrm>
        </p:spPr>
        <p:txBody>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72819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3B295-4B93-27DD-7A5F-4649780BA231}"/>
              </a:ext>
            </a:extLst>
          </p:cNvPr>
          <p:cNvSpPr>
            <a:spLocks noGrp="1"/>
          </p:cNvSpPr>
          <p:nvPr>
            <p:ph type="title"/>
          </p:nvPr>
        </p:nvSpPr>
        <p:spPr>
          <a:xfrm>
            <a:off x="838200" y="599608"/>
            <a:ext cx="10515600" cy="906904"/>
          </a:xfrm>
        </p:spPr>
        <p:txBody>
          <a:bodyPr/>
          <a:lstStyle/>
          <a:p>
            <a:r>
              <a:rPr lang="nl-NL" dirty="0"/>
              <a:t>Klik om stijl te bewerken</a:t>
            </a:r>
          </a:p>
        </p:txBody>
      </p:sp>
    </p:spTree>
    <p:extLst>
      <p:ext uri="{BB962C8B-B14F-4D97-AF65-F5344CB8AC3E}">
        <p14:creationId xmlns:p14="http://schemas.microsoft.com/office/powerpoint/2010/main" val="171546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8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AFC75-0219-2F44-E0BF-A49B68C3AC2A}"/>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3" name="Tijdelijke aanduiding voor inhoud 2">
            <a:extLst>
              <a:ext uri="{FF2B5EF4-FFF2-40B4-BE49-F238E27FC236}">
                <a16:creationId xmlns:a16="http://schemas.microsoft.com/office/drawing/2014/main" id="{4B2704AC-6C53-DD61-08CC-4329C24E9A7F}"/>
              </a:ext>
            </a:extLst>
          </p:cNvPr>
          <p:cNvSpPr>
            <a:spLocks noGrp="1"/>
          </p:cNvSpPr>
          <p:nvPr>
            <p:ph idx="1"/>
          </p:nvPr>
        </p:nvSpPr>
        <p:spPr>
          <a:xfrm>
            <a:off x="5183188" y="987425"/>
            <a:ext cx="6172200" cy="4873625"/>
          </a:xfrm>
        </p:spPr>
        <p:txBody>
          <a:bodyPr>
            <a:normAutofit/>
          </a:bodyPr>
          <a:lstStyle>
            <a:lvl1pPr>
              <a:defRPr sz="1400"/>
            </a:lvl1pPr>
            <a:lvl2pPr>
              <a:defRPr sz="1400"/>
            </a:lvl2pPr>
            <a:lvl3pPr>
              <a:defRPr sz="1400"/>
            </a:lvl3pPr>
            <a:lvl4pPr>
              <a:defRPr sz="2000"/>
            </a:lvl4pPr>
            <a:lvl5pPr>
              <a:defRPr sz="2000"/>
            </a:lvl5pPr>
            <a:lvl6pPr>
              <a:defRPr sz="2000"/>
            </a:lvl6pPr>
            <a:lvl7pPr>
              <a:defRPr sz="2000"/>
            </a:lvl7pPr>
            <a:lvl8pPr>
              <a:defRPr sz="2000"/>
            </a:lvl8pPr>
            <a:lvl9pPr>
              <a:defRPr sz="2000"/>
            </a:lvl9pPr>
          </a:lstStyle>
          <a:p>
            <a:pPr lvl="0"/>
            <a:r>
              <a:rPr lang="nl-NL" dirty="0"/>
              <a:t>Klikken om de tekststijl van het model te bewerken</a:t>
            </a:r>
          </a:p>
          <a:p>
            <a:pPr lvl="1"/>
            <a:r>
              <a:rPr lang="nl-NL" dirty="0"/>
              <a:t>Tweede niveau</a:t>
            </a:r>
          </a:p>
          <a:p>
            <a:pPr lvl="2"/>
            <a:r>
              <a:rPr lang="nl-NL" dirty="0"/>
              <a:t>Derde niveau</a:t>
            </a:r>
          </a:p>
        </p:txBody>
      </p:sp>
      <p:sp>
        <p:nvSpPr>
          <p:cNvPr id="4" name="Tijdelijke aanduiding voor tekst 3">
            <a:extLst>
              <a:ext uri="{FF2B5EF4-FFF2-40B4-BE49-F238E27FC236}">
                <a16:creationId xmlns:a16="http://schemas.microsoft.com/office/drawing/2014/main" id="{F79653E8-37E4-C7CF-91D7-656DC55D0160}"/>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380937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B08A3BAC-1495-8167-5DEE-1B810287D9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Titel 1">
            <a:extLst>
              <a:ext uri="{FF2B5EF4-FFF2-40B4-BE49-F238E27FC236}">
                <a16:creationId xmlns:a16="http://schemas.microsoft.com/office/drawing/2014/main" id="{7A551EE5-4177-89A1-04CB-E4EB9F7C559E}"/>
              </a:ext>
            </a:extLst>
          </p:cNvPr>
          <p:cNvSpPr>
            <a:spLocks noGrp="1"/>
          </p:cNvSpPr>
          <p:nvPr>
            <p:ph type="title"/>
          </p:nvPr>
        </p:nvSpPr>
        <p:spPr>
          <a:xfrm>
            <a:off x="839788" y="987424"/>
            <a:ext cx="3932237" cy="1069975"/>
          </a:xfrm>
        </p:spPr>
        <p:txBody>
          <a:bodyPr anchor="t" anchorCtr="0">
            <a:normAutofit/>
          </a:bodyPr>
          <a:lstStyle>
            <a:lvl1pPr>
              <a:defRPr sz="3000"/>
            </a:lvl1pPr>
          </a:lstStyle>
          <a:p>
            <a:r>
              <a:rPr lang="nl-NL" dirty="0"/>
              <a:t>Klik om stijl te bewerken</a:t>
            </a:r>
          </a:p>
        </p:txBody>
      </p:sp>
      <p:sp>
        <p:nvSpPr>
          <p:cNvPr id="9" name="Tijdelijke aanduiding voor tekst 3">
            <a:extLst>
              <a:ext uri="{FF2B5EF4-FFF2-40B4-BE49-F238E27FC236}">
                <a16:creationId xmlns:a16="http://schemas.microsoft.com/office/drawing/2014/main" id="{F548E75D-E2F0-7354-97E2-BD7A8A3730C4}"/>
              </a:ext>
            </a:extLst>
          </p:cNvPr>
          <p:cNvSpPr>
            <a:spLocks noGrp="1"/>
          </p:cNvSpPr>
          <p:nvPr>
            <p:ph type="body" sz="half" idx="2"/>
          </p:nvPr>
        </p:nvSpPr>
        <p:spPr>
          <a:xfrm>
            <a:off x="839788" y="2241030"/>
            <a:ext cx="3932237" cy="362795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dirty="0"/>
              <a:t>Klikken om de tekststijl van het model te bewerken</a:t>
            </a:r>
          </a:p>
        </p:txBody>
      </p:sp>
    </p:spTree>
    <p:extLst>
      <p:ext uri="{BB962C8B-B14F-4D97-AF65-F5344CB8AC3E}">
        <p14:creationId xmlns:p14="http://schemas.microsoft.com/office/powerpoint/2010/main" val="134140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2109990-4A5C-A623-CCAD-3E3FAED84891}"/>
              </a:ext>
            </a:extLst>
          </p:cNvPr>
          <p:cNvSpPr>
            <a:spLocks noGrp="1"/>
          </p:cNvSpPr>
          <p:nvPr>
            <p:ph type="ctrTitle"/>
          </p:nvPr>
        </p:nvSpPr>
        <p:spPr>
          <a:xfrm>
            <a:off x="848139" y="847493"/>
            <a:ext cx="10505661" cy="1299359"/>
          </a:xfrm>
        </p:spPr>
        <p:txBody>
          <a:bodyPr anchor="t" anchorCtr="0">
            <a:normAutofit/>
          </a:bodyPr>
          <a:lstStyle>
            <a:lvl1pPr algn="ctr">
              <a:defRPr sz="3000"/>
            </a:lvl1pPr>
          </a:lstStyle>
          <a:p>
            <a:r>
              <a:rPr lang="nl-NL" dirty="0"/>
              <a:t>Klik om stijl te bewerken</a:t>
            </a:r>
          </a:p>
        </p:txBody>
      </p:sp>
      <p:sp>
        <p:nvSpPr>
          <p:cNvPr id="8" name="Ondertitel 2">
            <a:extLst>
              <a:ext uri="{FF2B5EF4-FFF2-40B4-BE49-F238E27FC236}">
                <a16:creationId xmlns:a16="http://schemas.microsoft.com/office/drawing/2014/main" id="{A8848FA7-3ED5-B7AA-887B-76F7B1B1FB2B}"/>
              </a:ext>
            </a:extLst>
          </p:cNvPr>
          <p:cNvSpPr>
            <a:spLocks noGrp="1"/>
          </p:cNvSpPr>
          <p:nvPr>
            <p:ph type="subTitle" idx="1"/>
          </p:nvPr>
        </p:nvSpPr>
        <p:spPr>
          <a:xfrm>
            <a:off x="848139" y="2398642"/>
            <a:ext cx="10505661" cy="3684105"/>
          </a:xfrm>
        </p:spPr>
        <p:txBody>
          <a:bodyPr>
            <a:norm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Tree>
    <p:extLst>
      <p:ext uri="{BB962C8B-B14F-4D97-AF65-F5344CB8AC3E}">
        <p14:creationId xmlns:p14="http://schemas.microsoft.com/office/powerpoint/2010/main" val="636474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5C343283-DAB4-CD4E-B9A5-9033E036D787}"/>
              </a:ext>
            </a:extLst>
          </p:cNvPr>
          <p:cNvPicPr>
            <a:picLocks noChangeAspect="1"/>
          </p:cNvPicPr>
          <p:nvPr userDrawn="1"/>
        </p:nvPicPr>
        <p:blipFill>
          <a:blip r:embed="rId10"/>
          <a:stretch>
            <a:fillRect/>
          </a:stretch>
        </p:blipFill>
        <p:spPr>
          <a:xfrm flipH="1">
            <a:off x="0" y="6356350"/>
            <a:ext cx="8597348" cy="501650"/>
          </a:xfrm>
          <a:prstGeom prst="rect">
            <a:avLst/>
          </a:prstGeom>
        </p:spPr>
      </p:pic>
      <p:sp>
        <p:nvSpPr>
          <p:cNvPr id="2" name="Tijdelijke aanduiding voor titel 1">
            <a:extLst>
              <a:ext uri="{FF2B5EF4-FFF2-40B4-BE49-F238E27FC236}">
                <a16:creationId xmlns:a16="http://schemas.microsoft.com/office/drawing/2014/main" id="{35EBA499-CB8E-8757-6CE8-509E86DAB95F}"/>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6253A547-C78D-7C22-67AB-F89665D807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13" name="Afbeelding 12" descr="Afbeelding met Lettertype, Graphics, grafische vormgeving, logo&#10;&#10;Automatisch gegenereerde beschrijving">
            <a:extLst>
              <a:ext uri="{FF2B5EF4-FFF2-40B4-BE49-F238E27FC236}">
                <a16:creationId xmlns:a16="http://schemas.microsoft.com/office/drawing/2014/main" id="{947DEBA7-211F-B70A-6896-42CE64A25612}"/>
              </a:ext>
            </a:extLst>
          </p:cNvPr>
          <p:cNvPicPr>
            <a:picLocks noChangeAspect="1"/>
          </p:cNvPicPr>
          <p:nvPr userDrawn="1"/>
        </p:nvPicPr>
        <p:blipFill>
          <a:blip r:embed="rId11"/>
          <a:stretch>
            <a:fillRect/>
          </a:stretch>
        </p:blipFill>
        <p:spPr>
          <a:xfrm>
            <a:off x="9485037" y="6232294"/>
            <a:ext cx="1868763" cy="535494"/>
          </a:xfrm>
          <a:prstGeom prst="rect">
            <a:avLst/>
          </a:prstGeom>
        </p:spPr>
      </p:pic>
      <p:pic>
        <p:nvPicPr>
          <p:cNvPr id="10" name="Afbeelding 9">
            <a:extLst>
              <a:ext uri="{FF2B5EF4-FFF2-40B4-BE49-F238E27FC236}">
                <a16:creationId xmlns:a16="http://schemas.microsoft.com/office/drawing/2014/main" id="{A77BF7DD-20FA-1880-7BD6-C0400D5FB3DF}"/>
              </a:ext>
            </a:extLst>
          </p:cNvPr>
          <p:cNvPicPr>
            <a:picLocks noChangeAspect="1"/>
          </p:cNvPicPr>
          <p:nvPr userDrawn="1"/>
        </p:nvPicPr>
        <p:blipFill>
          <a:blip r:embed="rId12"/>
          <a:stretch>
            <a:fillRect/>
          </a:stretch>
        </p:blipFill>
        <p:spPr>
          <a:xfrm>
            <a:off x="919371" y="6460672"/>
            <a:ext cx="6415708" cy="269917"/>
          </a:xfrm>
          <a:prstGeom prst="rect">
            <a:avLst/>
          </a:prstGeom>
        </p:spPr>
      </p:pic>
    </p:spTree>
    <p:extLst>
      <p:ext uri="{BB962C8B-B14F-4D97-AF65-F5344CB8AC3E}">
        <p14:creationId xmlns:p14="http://schemas.microsoft.com/office/powerpoint/2010/main" val="263122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3000" b="1" i="0"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057400" indent="-228600" algn="l" defTabSz="914400" rtl="0" eaLnBrk="1" latinLnBrk="0" hangingPunct="1">
        <a:lnSpc>
          <a:spcPct val="90000"/>
        </a:lnSpc>
        <a:spcBef>
          <a:spcPts val="500"/>
        </a:spcBef>
        <a:buClr>
          <a:srgbClr val="E30613"/>
        </a:buClr>
        <a:buFont typeface="Arial" panose="020B0604020202020204" pitchFamily="34" charset="0"/>
        <a:buChar char="•"/>
        <a:defRPr sz="1400" b="0" i="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pic>
        <p:nvPicPr>
          <p:cNvPr id="2" name="Afbeelding 1">
            <a:extLst>
              <a:ext uri="{FF2B5EF4-FFF2-40B4-BE49-F238E27FC236}">
                <a16:creationId xmlns:a16="http://schemas.microsoft.com/office/drawing/2014/main" id="{64D8CFF1-C3F7-B36C-11EC-8DF4F0DF4FE2}"/>
              </a:ext>
            </a:extLst>
          </p:cNvPr>
          <p:cNvPicPr>
            <a:picLocks noChangeAspect="1"/>
          </p:cNvPicPr>
          <p:nvPr userDrawn="1"/>
        </p:nvPicPr>
        <p:blipFill>
          <a:blip r:embed="rId11"/>
          <a:stretch>
            <a:fillRect/>
          </a:stretch>
        </p:blipFill>
        <p:spPr>
          <a:xfrm flipH="1">
            <a:off x="0" y="6356350"/>
            <a:ext cx="8597348" cy="501650"/>
          </a:xfrm>
          <a:prstGeom prst="rect">
            <a:avLst/>
          </a:prstGeom>
        </p:spPr>
      </p:pic>
    </p:spTree>
    <p:extLst>
      <p:ext uri="{BB962C8B-B14F-4D97-AF65-F5344CB8AC3E}">
        <p14:creationId xmlns:p14="http://schemas.microsoft.com/office/powerpoint/2010/main" val="250523910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Lst>
  <p:txStyles>
    <p:title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Afbeelding 9" descr="Afbeelding met Lettertype, Graphics, grafische vormgeving, logo&#10;&#10;Automatisch gegenereerde beschrijving">
            <a:extLst>
              <a:ext uri="{FF2B5EF4-FFF2-40B4-BE49-F238E27FC236}">
                <a16:creationId xmlns:a16="http://schemas.microsoft.com/office/drawing/2014/main" id="{88FE2F72-4518-B9B4-99FA-14154F8CF92A}"/>
              </a:ext>
            </a:extLst>
          </p:cNvPr>
          <p:cNvPicPr>
            <a:picLocks noChangeAspect="1"/>
          </p:cNvPicPr>
          <p:nvPr userDrawn="1"/>
        </p:nvPicPr>
        <p:blipFill>
          <a:blip r:embed="rId10"/>
          <a:stretch>
            <a:fillRect/>
          </a:stretch>
        </p:blipFill>
        <p:spPr>
          <a:xfrm>
            <a:off x="9485037" y="6258393"/>
            <a:ext cx="1868763" cy="535494"/>
          </a:xfrm>
          <a:prstGeom prst="rect">
            <a:avLst/>
          </a:prstGeom>
        </p:spPr>
      </p:pic>
      <p:sp>
        <p:nvSpPr>
          <p:cNvPr id="16" name="Tijdelijke aanduiding voor titel 1">
            <a:extLst>
              <a:ext uri="{FF2B5EF4-FFF2-40B4-BE49-F238E27FC236}">
                <a16:creationId xmlns:a16="http://schemas.microsoft.com/office/drawing/2014/main" id="{F1623D7A-4819-9B65-A2AE-D067874B32D5}"/>
              </a:ext>
            </a:extLst>
          </p:cNvPr>
          <p:cNvSpPr>
            <a:spLocks noGrp="1"/>
          </p:cNvSpPr>
          <p:nvPr>
            <p:ph type="title"/>
          </p:nvPr>
        </p:nvSpPr>
        <p:spPr>
          <a:xfrm>
            <a:off x="838200" y="599607"/>
            <a:ext cx="10515600" cy="1091081"/>
          </a:xfrm>
          <a:prstGeom prst="rect">
            <a:avLst/>
          </a:prstGeom>
        </p:spPr>
        <p:txBody>
          <a:bodyPr vert="horz" lIns="91440" tIns="45720" rIns="91440" bIns="45720" rtlCol="0" anchor="t" anchorCtr="0">
            <a:normAutofit/>
          </a:bodyPr>
          <a:lstStyle/>
          <a:p>
            <a:r>
              <a:rPr lang="nl-NL" dirty="0"/>
              <a:t>Klik om stijl te bewerken</a:t>
            </a:r>
          </a:p>
        </p:txBody>
      </p:sp>
      <p:sp>
        <p:nvSpPr>
          <p:cNvPr id="17" name="Tijdelijke aanduiding voor tekst 2">
            <a:extLst>
              <a:ext uri="{FF2B5EF4-FFF2-40B4-BE49-F238E27FC236}">
                <a16:creationId xmlns:a16="http://schemas.microsoft.com/office/drawing/2014/main" id="{91F2A318-A921-BC6D-FF2E-6BCCEADA60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Tree>
    <p:extLst>
      <p:ext uri="{BB962C8B-B14F-4D97-AF65-F5344CB8AC3E}">
        <p14:creationId xmlns:p14="http://schemas.microsoft.com/office/powerpoint/2010/main" val="264268909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txStyles>
    <p:titleStyle>
      <a:lvl1pPr algn="l" defTabSz="914400" rtl="0" eaLnBrk="1" latinLnBrk="0" hangingPunct="1">
        <a:lnSpc>
          <a:spcPct val="90000"/>
        </a:lnSpc>
        <a:spcBef>
          <a:spcPct val="0"/>
        </a:spcBef>
        <a:buNone/>
        <a:defRPr sz="3000" b="1" kern="1200" baseline="0">
          <a:solidFill>
            <a:srgbClr val="0086CD"/>
          </a:solidFill>
          <a:latin typeface="Arial" panose="020B0604020202020204"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baseline="0">
          <a:solidFill>
            <a:schemeClr val="tx1"/>
          </a:solidFill>
          <a:latin typeface="Arial" panose="020B0604020202020204"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mp3"/><Relationship Id="rId7"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Volumes\FREECOM%20HDD\5xBETER\Geluid\Toolbox%20geluid\NAPO%20filmpjes%20geluid\maak%20het%20niet%20erger.wmv" TargetMode="External"/><Relationship Id="rId1" Type="http://schemas.microsoft.com/office/2007/relationships/media" Target="\Volumes\FREECOM%20HDD\5xBETER\Geluid\Toolbox%20geluid\NAPO%20filmpjes%20geluid\maak%20het%20niet%20erger.wmv" TargetMode="External"/><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19.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hyperlink" Target="http://www.5xbeter.n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info@5xbeter.nl" TargetMode="External"/><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hyperlink" Target="http://www.5xbeter.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B208A-05ED-1F6E-E3CD-8C3FCFF021A8}"/>
              </a:ext>
            </a:extLst>
          </p:cNvPr>
          <p:cNvSpPr>
            <a:spLocks noGrp="1"/>
          </p:cNvSpPr>
          <p:nvPr>
            <p:ph type="ctrTitle"/>
          </p:nvPr>
        </p:nvSpPr>
        <p:spPr>
          <a:xfrm>
            <a:off x="843169" y="428233"/>
            <a:ext cx="10505661" cy="1002361"/>
          </a:xfrm>
        </p:spPr>
        <p:txBody>
          <a:bodyPr/>
          <a:lstStyle/>
          <a:p>
            <a:r>
              <a:rPr lang="de-DE"/>
              <a:t>Schulung Arbeitssicherheit und Gesundheitsschutz</a:t>
            </a:r>
            <a:br>
              <a:rPr lang="de-DE"/>
            </a:br>
            <a:r>
              <a:rPr lang="de-DE">
                <a:latin typeface="Arial" panose="020B0604020202020204" pitchFamily="34" charset="0"/>
              </a:rPr>
              <a:t>Schädlicher Lärm</a:t>
            </a:r>
          </a:p>
        </p:txBody>
      </p:sp>
      <p:sp>
        <p:nvSpPr>
          <p:cNvPr id="3" name="Ondertitel 2">
            <a:extLst>
              <a:ext uri="{FF2B5EF4-FFF2-40B4-BE49-F238E27FC236}">
                <a16:creationId xmlns:a16="http://schemas.microsoft.com/office/drawing/2014/main" id="{61C324E1-BC5B-18EE-A0AD-DC4385409AF8}"/>
              </a:ext>
            </a:extLst>
          </p:cNvPr>
          <p:cNvSpPr>
            <a:spLocks noGrp="1"/>
          </p:cNvSpPr>
          <p:nvPr>
            <p:ph type="subTitle" idx="1"/>
          </p:nvPr>
        </p:nvSpPr>
        <p:spPr>
          <a:xfrm>
            <a:off x="843168" y="1430594"/>
            <a:ext cx="10505661" cy="366680"/>
          </a:xfrm>
        </p:spPr>
        <p:txBody>
          <a:bodyPr>
            <a:normAutofit/>
          </a:bodyPr>
          <a:lstStyle/>
          <a:p>
            <a:r>
              <a:rPr lang="de-DE" sz="2000">
                <a:latin typeface="Arial" panose="020B0604020202020204" pitchFamily="34" charset="0"/>
              </a:rPr>
              <a:t>Firmenname und Datum</a:t>
            </a:r>
          </a:p>
        </p:txBody>
      </p:sp>
      <p:sp>
        <p:nvSpPr>
          <p:cNvPr id="4" name="Rechthoek 3">
            <a:extLst>
              <a:ext uri="{FF2B5EF4-FFF2-40B4-BE49-F238E27FC236}">
                <a16:creationId xmlns:a16="http://schemas.microsoft.com/office/drawing/2014/main" id="{3DE84BC9-D223-C667-6F00-C9574FD55819}"/>
              </a:ext>
            </a:extLst>
          </p:cNvPr>
          <p:cNvSpPr/>
          <p:nvPr/>
        </p:nvSpPr>
        <p:spPr>
          <a:xfrm>
            <a:off x="843169" y="1954160"/>
            <a:ext cx="10505661" cy="384195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persoon, overdekt, kleding, person&#10;&#10;Automatisch gegenereerde beschrijving">
            <a:extLst>
              <a:ext uri="{FF2B5EF4-FFF2-40B4-BE49-F238E27FC236}">
                <a16:creationId xmlns:a16="http://schemas.microsoft.com/office/drawing/2014/main" id="{8B71212A-0FA8-FC56-BF60-45F276F297C9}"/>
              </a:ext>
            </a:extLst>
          </p:cNvPr>
          <p:cNvPicPr>
            <a:picLocks noChangeAspect="1"/>
          </p:cNvPicPr>
          <p:nvPr/>
        </p:nvPicPr>
        <p:blipFill>
          <a:blip r:embed="rId2"/>
          <a:srcRect t="8726"/>
          <a:stretch/>
        </p:blipFill>
        <p:spPr>
          <a:xfrm>
            <a:off x="843167" y="1954160"/>
            <a:ext cx="10505661" cy="3835584"/>
          </a:xfrm>
          <a:prstGeom prst="rect">
            <a:avLst/>
          </a:prstGeom>
        </p:spPr>
      </p:pic>
    </p:spTree>
    <p:extLst>
      <p:ext uri="{BB962C8B-B14F-4D97-AF65-F5344CB8AC3E}">
        <p14:creationId xmlns:p14="http://schemas.microsoft.com/office/powerpoint/2010/main" val="381573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806ED-0092-E0B8-B592-42D8C4E1C7D6}"/>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7A90606A-299B-B0BE-9F3F-B33D021D3153}"/>
              </a:ext>
            </a:extLst>
          </p:cNvPr>
          <p:cNvGrpSpPr>
            <a:grpSpLocks/>
          </p:cNvGrpSpPr>
          <p:nvPr/>
        </p:nvGrpSpPr>
        <p:grpSpPr bwMode="auto">
          <a:xfrm>
            <a:off x="3227427" y="1138990"/>
            <a:ext cx="5863129" cy="4854008"/>
            <a:chOff x="567" y="1009"/>
            <a:chExt cx="3785" cy="3175"/>
          </a:xfrm>
        </p:grpSpPr>
        <p:pic>
          <p:nvPicPr>
            <p:cNvPr id="6" name="Picture 5" descr="oorzak2">
              <a:extLst>
                <a:ext uri="{FF2B5EF4-FFF2-40B4-BE49-F238E27FC236}">
                  <a16:creationId xmlns:a16="http://schemas.microsoft.com/office/drawing/2014/main" id="{5C2C77C5-5342-49A9-DC9A-5111A156A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2687"/>
              <a:ext cx="1769"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oorzak3">
              <a:extLst>
                <a:ext uri="{FF2B5EF4-FFF2-40B4-BE49-F238E27FC236}">
                  <a16:creationId xmlns:a16="http://schemas.microsoft.com/office/drawing/2014/main" id="{5CE413A7-44F3-15AD-40EF-780E1B4A5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 y="2687"/>
              <a:ext cx="1814"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E4A9248B-45C3-424A-2F8C-483F009F6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 y="1026"/>
              <a:ext cx="1769" cy="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3FA835D9-F88B-49D9-F481-DF6D24652D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8" y="1009"/>
              <a:ext cx="1814"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Ondertitel 2">
            <a:extLst>
              <a:ext uri="{FF2B5EF4-FFF2-40B4-BE49-F238E27FC236}">
                <a16:creationId xmlns:a16="http://schemas.microsoft.com/office/drawing/2014/main" id="{DC8DD457-F5AD-9D46-6302-B62E117BF738}"/>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31CE802A-C6D2-8D05-3906-4FBCB436270C}"/>
              </a:ext>
            </a:extLst>
          </p:cNvPr>
          <p:cNvPicPr>
            <a:picLocks noChangeAspect="1"/>
          </p:cNvPicPr>
          <p:nvPr/>
        </p:nvPicPr>
        <p:blipFill>
          <a:blip r:embed="rId7"/>
          <a:srcRect l="24864" b="51404"/>
          <a:stretch>
            <a:fillRect/>
          </a:stretch>
        </p:blipFill>
        <p:spPr>
          <a:xfrm>
            <a:off x="0" y="1411363"/>
            <a:ext cx="5839894" cy="960857"/>
          </a:xfrm>
          <a:prstGeom prst="rect">
            <a:avLst/>
          </a:prstGeom>
        </p:spPr>
      </p:pic>
      <p:sp>
        <p:nvSpPr>
          <p:cNvPr id="13" name="Titel 1">
            <a:extLst>
              <a:ext uri="{FF2B5EF4-FFF2-40B4-BE49-F238E27FC236}">
                <a16:creationId xmlns:a16="http://schemas.microsoft.com/office/drawing/2014/main" id="{BC40C11B-EC7F-BC95-0719-6127909B7C64}"/>
              </a:ext>
            </a:extLst>
          </p:cNvPr>
          <p:cNvSpPr txBox="1">
            <a:spLocks/>
          </p:cNvSpPr>
          <p:nvPr/>
        </p:nvSpPr>
        <p:spPr>
          <a:xfrm>
            <a:off x="848139" y="1551254"/>
            <a:ext cx="7542099"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de-DE" sz="2800" dirty="0">
                <a:solidFill>
                  <a:schemeClr val="bg1"/>
                </a:solidFill>
                <a:latin typeface="Arial" panose="020B0604020202020204" pitchFamily="34" charset="0"/>
              </a:rPr>
              <a:t>Schädigung der Haarzellen</a:t>
            </a:r>
          </a:p>
        </p:txBody>
      </p:sp>
      <p:sp>
        <p:nvSpPr>
          <p:cNvPr id="2" name="Titel 1">
            <a:extLst>
              <a:ext uri="{FF2B5EF4-FFF2-40B4-BE49-F238E27FC236}">
                <a16:creationId xmlns:a16="http://schemas.microsoft.com/office/drawing/2014/main" id="{DBCA497D-0085-75A5-3B93-25CCA72707BE}"/>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Tree>
    <p:extLst>
      <p:ext uri="{BB962C8B-B14F-4D97-AF65-F5344CB8AC3E}">
        <p14:creationId xmlns:p14="http://schemas.microsoft.com/office/powerpoint/2010/main" val="3063093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4EA9-38DE-082B-A27F-5CDB021394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5E630A-BE21-58F4-C206-B6504E477C91}"/>
              </a:ext>
            </a:extLst>
          </p:cNvPr>
          <p:cNvSpPr>
            <a:spLocks noGrp="1"/>
          </p:cNvSpPr>
          <p:nvPr>
            <p:ph type="ctrTitle"/>
          </p:nvPr>
        </p:nvSpPr>
        <p:spPr>
          <a:xfrm>
            <a:off x="848139" y="2652886"/>
            <a:ext cx="10001093" cy="1438594"/>
          </a:xfrm>
        </p:spPr>
        <p:txBody>
          <a:bodyPr>
            <a:noAutofit/>
          </a:bodyPr>
          <a:lstStyle/>
          <a:p>
            <a:pPr marL="342900" indent="-342900" algn="l">
              <a:lnSpc>
                <a:spcPct val="100000"/>
              </a:lnSpc>
              <a:spcBef>
                <a:spcPts val="600"/>
              </a:spcBef>
              <a:spcAft>
                <a:spcPts val="1200"/>
              </a:spcAft>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Hörschäden entwickeln sich schrittweise:</a:t>
            </a:r>
            <a:br>
              <a:rPr lang="de-DE" dirty="0"/>
            </a:br>
            <a:r>
              <a:rPr lang="de-DE" sz="2000" b="0" dirty="0">
                <a:solidFill>
                  <a:schemeClr val="tx1"/>
                </a:solidFill>
                <a:latin typeface="Arial" panose="020B0604020202020204" pitchFamily="34" charset="0"/>
              </a:rPr>
              <a:t>-	Ein vorübergehender Hörverlust ist bereits ein wichtiges Warnzeichen.</a:t>
            </a:r>
            <a:br>
              <a:rPr lang="de-DE" dirty="0"/>
            </a:br>
            <a:r>
              <a:rPr lang="de-DE" sz="2000" b="0" dirty="0">
                <a:solidFill>
                  <a:schemeClr val="tx1"/>
                </a:solidFill>
                <a:latin typeface="Arial" panose="020B0604020202020204" pitchFamily="34" charset="0"/>
              </a:rPr>
              <a:t>-	Ein dauerhafter Hörverlust kann mit Tinnitus beginnen und zu irreversiblen</a:t>
            </a:r>
            <a:br>
              <a:rPr lang="de-DE" sz="2000" b="0" dirty="0">
                <a:solidFill>
                  <a:schemeClr val="tx1"/>
                </a:solidFill>
                <a:latin typeface="Arial" panose="020B0604020202020204" pitchFamily="34" charset="0"/>
              </a:rPr>
            </a:br>
            <a:r>
              <a:rPr lang="de-DE" sz="2000" b="0" dirty="0">
                <a:solidFill>
                  <a:schemeClr val="tx1"/>
                </a:solidFill>
                <a:latin typeface="Arial" panose="020B0604020202020204" pitchFamily="34" charset="0"/>
              </a:rPr>
              <a:t>        Schäden an den Haarzellen führen.</a:t>
            </a:r>
          </a:p>
        </p:txBody>
      </p:sp>
      <p:sp>
        <p:nvSpPr>
          <p:cNvPr id="3" name="Ondertitel 2">
            <a:extLst>
              <a:ext uri="{FF2B5EF4-FFF2-40B4-BE49-F238E27FC236}">
                <a16:creationId xmlns:a16="http://schemas.microsoft.com/office/drawing/2014/main" id="{AFEFE03A-D7DA-EBDF-9E09-5ED9A0ECC03F}"/>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91842907-53EE-4D09-AAFB-CB1DF52E1B19}"/>
              </a:ext>
            </a:extLst>
          </p:cNvPr>
          <p:cNvSpPr txBox="1">
            <a:spLocks/>
          </p:cNvSpPr>
          <p:nvPr/>
        </p:nvSpPr>
        <p:spPr>
          <a:xfrm>
            <a:off x="854447" y="4091480"/>
            <a:ext cx="10483106" cy="184410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spcBef>
                <a:spcPts val="600"/>
              </a:spcBef>
              <a:spcAft>
                <a:spcPts val="1200"/>
              </a:spcAft>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Eine Verschlechterung des Gehörs kann zudem zu folgenden körperlichen und psychischen Reaktionen führen:</a:t>
            </a:r>
          </a:p>
          <a:p>
            <a:pPr algn="l">
              <a:lnSpc>
                <a:spcPct val="100000"/>
              </a:lnSpc>
              <a:spcBef>
                <a:spcPts val="600"/>
              </a:spcBef>
              <a:spcAft>
                <a:spcPts val="1200"/>
              </a:spcAft>
              <a:buClr>
                <a:srgbClr val="E30613"/>
              </a:buClr>
              <a:defRPr/>
            </a:pPr>
            <a:r>
              <a:rPr lang="de-DE" sz="2000" b="0" dirty="0">
                <a:solidFill>
                  <a:schemeClr val="tx1"/>
                </a:solidFill>
                <a:latin typeface="Arial" panose="020B0604020202020204" pitchFamily="34" charset="0"/>
              </a:rPr>
              <a:t>	Herzklopfen, Nervosität, Schlafstörungen, Reizbarkeit, erhöhter Blutdruck,    		Müdigkeit und Magen-Darm-Probleme. </a:t>
            </a:r>
          </a:p>
        </p:txBody>
      </p:sp>
      <p:sp>
        <p:nvSpPr>
          <p:cNvPr id="10" name="Titel 1">
            <a:extLst>
              <a:ext uri="{FF2B5EF4-FFF2-40B4-BE49-F238E27FC236}">
                <a16:creationId xmlns:a16="http://schemas.microsoft.com/office/drawing/2014/main" id="{64112111-2274-B2E4-F8E1-37046953D431}"/>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C3ED597A-BD7D-5DFB-6D4C-1802741ECB60}"/>
              </a:ext>
            </a:extLst>
          </p:cNvPr>
          <p:cNvPicPr>
            <a:picLocks noChangeAspect="1"/>
          </p:cNvPicPr>
          <p:nvPr/>
        </p:nvPicPr>
        <p:blipFill>
          <a:blip r:embed="rId3"/>
          <a:srcRect l="41248" b="51404"/>
          <a:stretch>
            <a:fillRect/>
          </a:stretch>
        </p:blipFill>
        <p:spPr>
          <a:xfrm>
            <a:off x="1" y="1407753"/>
            <a:ext cx="4927890" cy="960857"/>
          </a:xfrm>
          <a:prstGeom prst="rect">
            <a:avLst/>
          </a:prstGeom>
        </p:spPr>
      </p:pic>
      <p:sp>
        <p:nvSpPr>
          <p:cNvPr id="14" name="Titel 1">
            <a:extLst>
              <a:ext uri="{FF2B5EF4-FFF2-40B4-BE49-F238E27FC236}">
                <a16:creationId xmlns:a16="http://schemas.microsoft.com/office/drawing/2014/main" id="{D2853949-B4FE-37B0-B4B6-209A9B805DE7}"/>
              </a:ext>
            </a:extLst>
          </p:cNvPr>
          <p:cNvSpPr txBox="1">
            <a:spLocks/>
          </p:cNvSpPr>
          <p:nvPr/>
        </p:nvSpPr>
        <p:spPr>
          <a:xfrm>
            <a:off x="848139" y="163130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Es wird einfach still...</a:t>
            </a:r>
          </a:p>
        </p:txBody>
      </p:sp>
    </p:spTree>
    <p:extLst>
      <p:ext uri="{BB962C8B-B14F-4D97-AF65-F5344CB8AC3E}">
        <p14:creationId xmlns:p14="http://schemas.microsoft.com/office/powerpoint/2010/main" val="104366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7D5F-7DB7-9D7B-8D98-66B5DD71A3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BFFF30-C882-FCEE-7DF1-F5664C88CEF2}"/>
              </a:ext>
            </a:extLst>
          </p:cNvPr>
          <p:cNvSpPr>
            <a:spLocks noGrp="1"/>
          </p:cNvSpPr>
          <p:nvPr>
            <p:ph type="ctrTitle"/>
          </p:nvPr>
        </p:nvSpPr>
        <p:spPr>
          <a:xfrm>
            <a:off x="848139" y="2524118"/>
            <a:ext cx="10892757" cy="1535986"/>
          </a:xfrm>
        </p:spPr>
        <p:txBody>
          <a:bodyPr>
            <a:noAutofit/>
          </a:bodyPr>
          <a:lstStyle/>
          <a:p>
            <a:pPr marL="342900" indent="-342900" algn="l">
              <a:lnSpc>
                <a:spcPct val="100000"/>
              </a:lnSpc>
              <a:spcAft>
                <a:spcPts val="800"/>
              </a:spcAft>
              <a:buClr>
                <a:srgbClr val="E30613"/>
              </a:buClr>
              <a:buFont typeface="Arial" panose="020B0604020202020204" pitchFamily="34" charset="0"/>
              <a:buChar char="•"/>
            </a:pPr>
            <a:r>
              <a:rPr lang="de-DE" sz="2000" dirty="0">
                <a:solidFill>
                  <a:schemeClr val="tx1"/>
                </a:solidFill>
                <a:latin typeface="Arial" panose="020B0604020202020204" pitchFamily="34" charset="0"/>
              </a:rPr>
              <a:t>Etwa 1 von 10 jungen Menschen </a:t>
            </a:r>
            <a:r>
              <a:rPr lang="de-DE" sz="2000" b="0" dirty="0">
                <a:solidFill>
                  <a:schemeClr val="tx1"/>
                </a:solidFill>
                <a:latin typeface="Arial" panose="020B0604020202020204" pitchFamily="34" charset="0"/>
              </a:rPr>
              <a:t>unter 25 Jahren in den Niederlanden leidet ständig unter einem Rauschen oder Pfeifen in den Ohren. Nach Angaben der Weltgesundheits-organisation (WHO) befindet sich die Hälfte der Menschen zwischen 12 und 35 Jahren regelmäßig in Situationen, die ihr Gehör schädigen. Genaue Zahlen liegen nicht vor, aber nach Angaben der niederländischen Gesundheitsbehörde (GGD) leiden jedes Jahr Tausende junger Menschen an ernsthaften Hörproblemen, wie z. B. Tinnitus. </a:t>
            </a:r>
          </a:p>
        </p:txBody>
      </p:sp>
      <p:sp>
        <p:nvSpPr>
          <p:cNvPr id="3" name="Ondertitel 2">
            <a:extLst>
              <a:ext uri="{FF2B5EF4-FFF2-40B4-BE49-F238E27FC236}">
                <a16:creationId xmlns:a16="http://schemas.microsoft.com/office/drawing/2014/main" id="{88378CC6-5F70-5722-B285-93DBD7347D10}"/>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0B8AD87-9AFC-2798-29BD-1BCBE2BD359B}"/>
              </a:ext>
            </a:extLst>
          </p:cNvPr>
          <p:cNvSpPr txBox="1">
            <a:spLocks/>
          </p:cNvSpPr>
          <p:nvPr/>
        </p:nvSpPr>
        <p:spPr>
          <a:xfrm>
            <a:off x="848138" y="4639205"/>
            <a:ext cx="10724507" cy="117457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spcAft>
                <a:spcPts val="800"/>
              </a:spcAft>
              <a:buClr>
                <a:srgbClr val="E30613"/>
              </a:buClr>
              <a:buFont typeface="Arial" panose="020B0604020202020204" pitchFamily="34" charset="0"/>
              <a:buChar char="•"/>
            </a:pPr>
            <a:r>
              <a:rPr lang="de-DE" sz="2000" dirty="0">
                <a:solidFill>
                  <a:schemeClr val="tx1"/>
                </a:solidFill>
                <a:latin typeface="Arial" panose="020B0604020202020204" pitchFamily="34" charset="0"/>
              </a:rPr>
              <a:t>13 Prozent der </a:t>
            </a:r>
            <a:r>
              <a:rPr lang="de-DE" sz="2000" b="0" dirty="0">
                <a:solidFill>
                  <a:schemeClr val="tx1"/>
                </a:solidFill>
                <a:latin typeface="Arial" panose="020B0604020202020204" pitchFamily="34" charset="0"/>
              </a:rPr>
              <a:t>niederländischen Bevölkerung im Alter von 40 Jahren und älter sind von einem Hörverlust von mehr als 35 Dezibel betroffen. Das entspricht 1,2 Millionen Menschen, die im Alltag Schwierigkeiten haben, andere zu verstehen und die von Hörgeräten profitieren könnten.</a:t>
            </a:r>
          </a:p>
        </p:txBody>
      </p:sp>
      <p:sp>
        <p:nvSpPr>
          <p:cNvPr id="10" name="Titel 1">
            <a:extLst>
              <a:ext uri="{FF2B5EF4-FFF2-40B4-BE49-F238E27FC236}">
                <a16:creationId xmlns:a16="http://schemas.microsoft.com/office/drawing/2014/main" id="{2BC311E1-F77C-9600-ACD9-4E24A5F4D841}"/>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DA0799B3-8283-9B50-585F-D45C28C07EC3}"/>
              </a:ext>
            </a:extLst>
          </p:cNvPr>
          <p:cNvPicPr>
            <a:picLocks noChangeAspect="1"/>
          </p:cNvPicPr>
          <p:nvPr/>
        </p:nvPicPr>
        <p:blipFill>
          <a:blip r:embed="rId3"/>
          <a:srcRect l="36413" b="51404"/>
          <a:stretch>
            <a:fillRect/>
          </a:stretch>
        </p:blipFill>
        <p:spPr>
          <a:xfrm>
            <a:off x="0" y="1407753"/>
            <a:ext cx="4942096" cy="960857"/>
          </a:xfrm>
          <a:prstGeom prst="rect">
            <a:avLst/>
          </a:prstGeom>
        </p:spPr>
      </p:pic>
      <p:sp>
        <p:nvSpPr>
          <p:cNvPr id="14" name="Titel 1">
            <a:extLst>
              <a:ext uri="{FF2B5EF4-FFF2-40B4-BE49-F238E27FC236}">
                <a16:creationId xmlns:a16="http://schemas.microsoft.com/office/drawing/2014/main" id="{6D4CF2C6-84BE-E889-6DBE-36565592FEE5}"/>
              </a:ext>
            </a:extLst>
          </p:cNvPr>
          <p:cNvSpPr txBox="1">
            <a:spLocks/>
          </p:cNvSpPr>
          <p:nvPr/>
        </p:nvSpPr>
        <p:spPr>
          <a:xfrm>
            <a:off x="848139" y="1631507"/>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Es wird einfach still...</a:t>
            </a:r>
          </a:p>
        </p:txBody>
      </p:sp>
    </p:spTree>
    <p:extLst>
      <p:ext uri="{BB962C8B-B14F-4D97-AF65-F5344CB8AC3E}">
        <p14:creationId xmlns:p14="http://schemas.microsoft.com/office/powerpoint/2010/main" val="155544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8DA4-35E2-7F60-CA7A-F37BC8FF98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7DBC8E-DF1D-83F5-A54F-AF1FD1EDEE8D}"/>
              </a:ext>
            </a:extLst>
          </p:cNvPr>
          <p:cNvSpPr>
            <a:spLocks noGrp="1"/>
          </p:cNvSpPr>
          <p:nvPr>
            <p:ph type="ctrTitle"/>
          </p:nvPr>
        </p:nvSpPr>
        <p:spPr>
          <a:xfrm>
            <a:off x="848139" y="3270904"/>
            <a:ext cx="1750206" cy="589230"/>
          </a:xfrm>
        </p:spPr>
        <p:txBody>
          <a:bodyPr>
            <a:noAutofit/>
          </a:body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sym typeface="Lucida Grande" panose="020B0600040502020204" pitchFamily="34" charset="0"/>
              </a:rPr>
              <a:t>Pfeifen</a:t>
            </a:r>
          </a:p>
        </p:txBody>
      </p:sp>
      <p:sp>
        <p:nvSpPr>
          <p:cNvPr id="3" name="Ondertitel 2">
            <a:extLst>
              <a:ext uri="{FF2B5EF4-FFF2-40B4-BE49-F238E27FC236}">
                <a16:creationId xmlns:a16="http://schemas.microsoft.com/office/drawing/2014/main" id="{672D63BD-F50E-F6F0-E202-E0A43887041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108DF838-2041-39C2-85E1-95340BC2528A}"/>
              </a:ext>
            </a:extLst>
          </p:cNvPr>
          <p:cNvSpPr txBox="1">
            <a:spLocks/>
          </p:cNvSpPr>
          <p:nvPr/>
        </p:nvSpPr>
        <p:spPr>
          <a:xfrm>
            <a:off x="848139" y="4047018"/>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sym typeface="Lucida Grande" panose="020B0600040502020204" pitchFamily="34" charset="0"/>
              </a:rPr>
              <a:t>Rauschen</a:t>
            </a:r>
          </a:p>
        </p:txBody>
      </p:sp>
      <p:sp>
        <p:nvSpPr>
          <p:cNvPr id="10" name="Titel 1">
            <a:extLst>
              <a:ext uri="{FF2B5EF4-FFF2-40B4-BE49-F238E27FC236}">
                <a16:creationId xmlns:a16="http://schemas.microsoft.com/office/drawing/2014/main" id="{DA107073-551A-9CB2-E5BC-4881A82D474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4" name="Titel 1">
            <a:extLst>
              <a:ext uri="{FF2B5EF4-FFF2-40B4-BE49-F238E27FC236}">
                <a16:creationId xmlns:a16="http://schemas.microsoft.com/office/drawing/2014/main" id="{7D73E4CC-F43D-8A02-1B4E-BF3BC19474DF}"/>
              </a:ext>
            </a:extLst>
          </p:cNvPr>
          <p:cNvSpPr txBox="1">
            <a:spLocks/>
          </p:cNvSpPr>
          <p:nvPr/>
        </p:nvSpPr>
        <p:spPr>
          <a:xfrm>
            <a:off x="848139" y="4778538"/>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sym typeface="Lucida Grande" panose="020B0600040502020204" pitchFamily="34" charset="0"/>
              </a:rPr>
              <a:t>Kombination</a:t>
            </a:r>
          </a:p>
        </p:txBody>
      </p:sp>
      <p:pic>
        <p:nvPicPr>
          <p:cNvPr id="5" name="Afbeelding 4" descr="Afbeelding met schermopname, Rechthoek&#10;&#10;Automatisch gegenereerde beschrijving">
            <a:extLst>
              <a:ext uri="{FF2B5EF4-FFF2-40B4-BE49-F238E27FC236}">
                <a16:creationId xmlns:a16="http://schemas.microsoft.com/office/drawing/2014/main" id="{F8142E74-B5A0-0A61-5EEC-8AFC1EDF5693}"/>
              </a:ext>
            </a:extLst>
          </p:cNvPr>
          <p:cNvPicPr>
            <a:picLocks noChangeAspect="1"/>
          </p:cNvPicPr>
          <p:nvPr/>
        </p:nvPicPr>
        <p:blipFill>
          <a:blip r:embed="rId9"/>
          <a:srcRect l="42312" b="51404"/>
          <a:stretch>
            <a:fillRect/>
          </a:stretch>
        </p:blipFill>
        <p:spPr>
          <a:xfrm>
            <a:off x="0" y="1407753"/>
            <a:ext cx="4927890" cy="960857"/>
          </a:xfrm>
          <a:prstGeom prst="rect">
            <a:avLst/>
          </a:prstGeom>
        </p:spPr>
      </p:pic>
      <p:sp>
        <p:nvSpPr>
          <p:cNvPr id="7" name="Titel 1">
            <a:extLst>
              <a:ext uri="{FF2B5EF4-FFF2-40B4-BE49-F238E27FC236}">
                <a16:creationId xmlns:a16="http://schemas.microsoft.com/office/drawing/2014/main" id="{EB73E20B-011A-93C0-68C3-66A1BDB803DC}"/>
              </a:ext>
            </a:extLst>
          </p:cNvPr>
          <p:cNvSpPr txBox="1">
            <a:spLocks/>
          </p:cNvSpPr>
          <p:nvPr/>
        </p:nvSpPr>
        <p:spPr>
          <a:xfrm>
            <a:off x="848139" y="1620740"/>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Es wird einfach still...</a:t>
            </a:r>
          </a:p>
        </p:txBody>
      </p:sp>
      <p:pic>
        <p:nvPicPr>
          <p:cNvPr id="8" name="tinitus.mp3">
            <a:hlinkClick r:id="" action="ppaction://media"/>
            <a:extLst>
              <a:ext uri="{FF2B5EF4-FFF2-40B4-BE49-F238E27FC236}">
                <a16:creationId xmlns:a16="http://schemas.microsoft.com/office/drawing/2014/main" id="{2D5F0902-AC4A-335E-898C-413C77E064F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7" y="3310606"/>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Tinitus - ruis.mp3">
            <a:hlinkClick r:id="" action="ppaction://media"/>
            <a:extLst>
              <a:ext uri="{FF2B5EF4-FFF2-40B4-BE49-F238E27FC236}">
                <a16:creationId xmlns:a16="http://schemas.microsoft.com/office/drawing/2014/main" id="{C2D4D1FF-DDD3-CF87-F773-E9A86D28B2EF}"/>
              </a:ext>
            </a:extLst>
          </p:cNvPr>
          <p:cNvPicPr>
            <a:picLocks noChangeAspect="1" noChangeArrowheads="1"/>
          </p:cNvPicPr>
          <p:nvPr>
            <a:audioFile r:link="rId4"/>
            <p:extLst>
              <p:ext uri="{DAA4B4D4-6D71-4841-9C94-3DE7FCFB9230}">
                <p14:media xmlns:p14="http://schemas.microsoft.com/office/powerpoint/2010/main" r:embed="rId3"/>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6" y="404701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initus - combinatie geluiden.mp3">
            <a:hlinkClick r:id="" action="ppaction://media"/>
            <a:extLst>
              <a:ext uri="{FF2B5EF4-FFF2-40B4-BE49-F238E27FC236}">
                <a16:creationId xmlns:a16="http://schemas.microsoft.com/office/drawing/2014/main" id="{4B1CA072-5B7C-2075-1AE6-C48F1D1104CA}"/>
              </a:ext>
            </a:extLst>
          </p:cNvPr>
          <p:cNvPicPr>
            <a:picLocks noChangeAspect="1" noChangeArrowheads="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a:fillRect/>
          </a:stretch>
        </p:blipFill>
        <p:spPr bwMode="auto">
          <a:xfrm>
            <a:off x="3227426" y="4778538"/>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a:extLst>
              <a:ext uri="{FF2B5EF4-FFF2-40B4-BE49-F238E27FC236}">
                <a16:creationId xmlns:a16="http://schemas.microsoft.com/office/drawing/2014/main" id="{32687952-0AF3-15DE-084D-B601406F8B06}"/>
              </a:ext>
            </a:extLst>
          </p:cNvPr>
          <p:cNvSpPr txBox="1">
            <a:spLocks/>
          </p:cNvSpPr>
          <p:nvPr/>
        </p:nvSpPr>
        <p:spPr>
          <a:xfrm>
            <a:off x="864306" y="2637373"/>
            <a:ext cx="4153921"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de-DE" sz="2000">
                <a:solidFill>
                  <a:schemeClr val="tx1"/>
                </a:solidFill>
                <a:latin typeface="Arial" panose="020B0604020202020204" pitchFamily="34" charset="0"/>
                <a:sym typeface="Lucida Grande" panose="020B0600040502020204" pitchFamily="34" charset="0"/>
              </a:rPr>
              <a:t>Tinnitus/Ohrgeräusch</a:t>
            </a:r>
          </a:p>
        </p:txBody>
      </p:sp>
    </p:spTree>
    <p:extLst>
      <p:ext uri="{BB962C8B-B14F-4D97-AF65-F5344CB8AC3E}">
        <p14:creationId xmlns:p14="http://schemas.microsoft.com/office/powerpoint/2010/main" val="22398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0981"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098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12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audio>
              <p:cMediaNode vol="80000">
                <p:cTn id="26" fill="hold" display="0">
                  <p:stCondLst>
                    <p:cond delay="indefinite"/>
                  </p:stCondLst>
                  <p:endCondLst>
                    <p:cond evt="onStopAudio" delay="0">
                      <p:tgtEl>
                        <p:sldTgt/>
                      </p:tgtEl>
                    </p:cond>
                  </p:endCondLst>
                </p:cTn>
                <p:tgtEl>
                  <p:spTgt spid="9"/>
                </p:tgtEl>
              </p:cMediaNode>
            </p:audio>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2" grpId="0"/>
      <p:bldP spid="6" grpId="0"/>
      <p:bldP spid="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98DA4-35E2-7F60-CA7A-F37BC8FF9811}"/>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672D63BD-F50E-F6F0-E202-E0A43887041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A107073-551A-9CB2-E5BC-4881A82D474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7" name="Titel 1">
            <a:extLst>
              <a:ext uri="{FF2B5EF4-FFF2-40B4-BE49-F238E27FC236}">
                <a16:creationId xmlns:a16="http://schemas.microsoft.com/office/drawing/2014/main" id="{EB73E20B-011A-93C0-68C3-66A1BDB803DC}"/>
              </a:ext>
            </a:extLst>
          </p:cNvPr>
          <p:cNvSpPr txBox="1">
            <a:spLocks noChangeAspect="1"/>
          </p:cNvSpPr>
          <p:nvPr/>
        </p:nvSpPr>
        <p:spPr>
          <a:xfrm>
            <a:off x="0" y="1837144"/>
            <a:ext cx="12191999" cy="1382059"/>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4000">
                <a:solidFill>
                  <a:schemeClr val="tx1"/>
                </a:solidFill>
                <a:latin typeface="Arial" panose="020B0604020202020204" pitchFamily="34" charset="0"/>
              </a:rPr>
              <a:t>Durch Lärm verursachte</a:t>
            </a:r>
          </a:p>
          <a:p>
            <a:r>
              <a:rPr lang="de-DE" sz="4000">
                <a:solidFill>
                  <a:schemeClr val="tx1"/>
                </a:solidFill>
                <a:latin typeface="Arial" panose="020B0604020202020204" pitchFamily="34" charset="0"/>
              </a:rPr>
              <a:t>Hörschäden</a:t>
            </a:r>
          </a:p>
        </p:txBody>
      </p:sp>
      <p:sp>
        <p:nvSpPr>
          <p:cNvPr id="14" name="Titel 1">
            <a:extLst>
              <a:ext uri="{FF2B5EF4-FFF2-40B4-BE49-F238E27FC236}">
                <a16:creationId xmlns:a16="http://schemas.microsoft.com/office/drawing/2014/main" id="{58EFD718-5F4C-36F5-BDFE-1DE9929C9B65}"/>
              </a:ext>
            </a:extLst>
          </p:cNvPr>
          <p:cNvSpPr txBox="1">
            <a:spLocks/>
          </p:cNvSpPr>
          <p:nvPr/>
        </p:nvSpPr>
        <p:spPr>
          <a:xfrm>
            <a:off x="0" y="2918606"/>
            <a:ext cx="12191999" cy="84073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4000">
                <a:solidFill>
                  <a:srgbClr val="E30613"/>
                </a:solidFill>
                <a:latin typeface="Arial" panose="020B0604020202020204" pitchFamily="34" charset="0"/>
              </a:rPr>
              <a:t>sind irreversibel!</a:t>
            </a:r>
          </a:p>
        </p:txBody>
      </p:sp>
      <p:sp>
        <p:nvSpPr>
          <p:cNvPr id="15" name="Titel 1">
            <a:extLst>
              <a:ext uri="{FF2B5EF4-FFF2-40B4-BE49-F238E27FC236}">
                <a16:creationId xmlns:a16="http://schemas.microsoft.com/office/drawing/2014/main" id="{762E6B43-60CC-C669-3BDF-4DB64CE8F7AF}"/>
              </a:ext>
            </a:extLst>
          </p:cNvPr>
          <p:cNvSpPr txBox="1">
            <a:spLocks/>
          </p:cNvSpPr>
          <p:nvPr/>
        </p:nvSpPr>
        <p:spPr>
          <a:xfrm>
            <a:off x="0" y="4535939"/>
            <a:ext cx="12191999" cy="84073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400">
                <a:latin typeface="Arial" panose="020B0604020202020204" pitchFamily="34" charset="0"/>
              </a:rPr>
              <a:t>Denken Sie daran, dass die Metallbearbeitung häufig mit Lärmentwicklung einhergeht.</a:t>
            </a:r>
          </a:p>
        </p:txBody>
      </p:sp>
    </p:spTree>
    <p:extLst>
      <p:ext uri="{BB962C8B-B14F-4D97-AF65-F5344CB8AC3E}">
        <p14:creationId xmlns:p14="http://schemas.microsoft.com/office/powerpoint/2010/main" val="397161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BDAC-32C7-50B9-C70E-DB98845A3584}"/>
            </a:ext>
          </a:extLst>
        </p:cNvPr>
        <p:cNvGrpSpPr/>
        <p:nvPr/>
      </p:nvGrpSpPr>
      <p:grpSpPr>
        <a:xfrm>
          <a:off x="0" y="0"/>
          <a:ext cx="0" cy="0"/>
          <a:chOff x="0" y="0"/>
          <a:chExt cx="0" cy="0"/>
        </a:xfrm>
      </p:grpSpPr>
      <p:pic>
        <p:nvPicPr>
          <p:cNvPr id="6" name="Afbeelding 5" descr="Afbeelding met schermopname, Rechthoek&#10;&#10;Automatisch gegenereerde beschrijving">
            <a:extLst>
              <a:ext uri="{FF2B5EF4-FFF2-40B4-BE49-F238E27FC236}">
                <a16:creationId xmlns:a16="http://schemas.microsoft.com/office/drawing/2014/main" id="{705F7A5A-E61E-0192-1690-E65005273191}"/>
              </a:ext>
            </a:extLst>
          </p:cNvPr>
          <p:cNvPicPr>
            <a:picLocks noChangeAspect="1"/>
          </p:cNvPicPr>
          <p:nvPr/>
        </p:nvPicPr>
        <p:blipFill>
          <a:blip r:embed="rId3"/>
          <a:srcRect l="7164" r="1" b="51404"/>
          <a:stretch>
            <a:fillRect/>
          </a:stretch>
        </p:blipFill>
        <p:spPr>
          <a:xfrm>
            <a:off x="0" y="1415509"/>
            <a:ext cx="6487297" cy="960857"/>
          </a:xfrm>
          <a:prstGeom prst="rect">
            <a:avLst/>
          </a:prstGeom>
        </p:spPr>
      </p:pic>
      <p:sp>
        <p:nvSpPr>
          <p:cNvPr id="2" name="Titel 1">
            <a:extLst>
              <a:ext uri="{FF2B5EF4-FFF2-40B4-BE49-F238E27FC236}">
                <a16:creationId xmlns:a16="http://schemas.microsoft.com/office/drawing/2014/main" id="{5C106FDD-7EF7-97E4-62BB-ABCBB5866C95}"/>
              </a:ext>
            </a:extLst>
          </p:cNvPr>
          <p:cNvSpPr>
            <a:spLocks noGrp="1"/>
          </p:cNvSpPr>
          <p:nvPr>
            <p:ph type="ctrTitle"/>
          </p:nvPr>
        </p:nvSpPr>
        <p:spPr>
          <a:xfrm>
            <a:off x="848139" y="2455518"/>
            <a:ext cx="11343861" cy="843780"/>
          </a:xfrm>
        </p:spPr>
        <p:txBody>
          <a:bodyPr>
            <a:noAutofit/>
          </a:bodyPr>
          <a:lstStyle/>
          <a:p>
            <a:pPr algn="l" eaLnBrk="0" hangingPunct="0">
              <a:lnSpc>
                <a:spcPts val="2480"/>
              </a:lnSpc>
              <a:defRPr/>
            </a:pPr>
            <a:r>
              <a:rPr lang="de-DE" sz="1900" dirty="0">
                <a:solidFill>
                  <a:schemeClr val="tx1"/>
                </a:solidFill>
                <a:latin typeface="Arial" panose="020B0604020202020204" pitchFamily="34" charset="0"/>
              </a:rPr>
              <a:t>&gt; 80 dB(A): </a:t>
            </a:r>
            <a:r>
              <a:rPr lang="de-DE" sz="1900" b="0" dirty="0">
                <a:solidFill>
                  <a:schemeClr val="tx1"/>
                </a:solidFill>
                <a:latin typeface="Arial" panose="020B0604020202020204" pitchFamily="34" charset="0"/>
              </a:rPr>
              <a:t>Es muss ein</a:t>
            </a:r>
            <a:r>
              <a:rPr lang="de-DE" sz="1900" dirty="0"/>
              <a:t> </a:t>
            </a:r>
            <a:r>
              <a:rPr lang="de-DE" sz="1900" b="0" dirty="0">
                <a:solidFill>
                  <a:schemeClr val="tx1"/>
                </a:solidFill>
                <a:latin typeface="Arial" panose="020B0604020202020204" pitchFamily="34" charset="0"/>
              </a:rPr>
              <a:t>Gehörschutz vorhanden sein.</a:t>
            </a:r>
            <a:br>
              <a:rPr lang="de-DE" sz="1900" dirty="0"/>
            </a:br>
            <a:r>
              <a:rPr lang="de-DE" sz="1900" dirty="0">
                <a:solidFill>
                  <a:schemeClr val="tx1"/>
                </a:solidFill>
                <a:latin typeface="Arial" panose="020B0604020202020204" pitchFamily="34" charset="0"/>
              </a:rPr>
              <a:t>&gt; 85 dB(A):</a:t>
            </a:r>
            <a:r>
              <a:rPr lang="de-DE" sz="1900" dirty="0"/>
              <a:t> </a:t>
            </a:r>
            <a:r>
              <a:rPr lang="de-DE" sz="1900" b="0" dirty="0">
                <a:solidFill>
                  <a:schemeClr val="tx1"/>
                </a:solidFill>
                <a:latin typeface="Arial" panose="020B0604020202020204" pitchFamily="34" charset="0"/>
              </a:rPr>
              <a:t>Kennzeichnung von Bereichen, in denen das Tragen von Gehörschutz vorgeschrieben ist.</a:t>
            </a:r>
          </a:p>
        </p:txBody>
      </p:sp>
      <p:sp>
        <p:nvSpPr>
          <p:cNvPr id="3" name="Ondertitel 2">
            <a:extLst>
              <a:ext uri="{FF2B5EF4-FFF2-40B4-BE49-F238E27FC236}">
                <a16:creationId xmlns:a16="http://schemas.microsoft.com/office/drawing/2014/main" id="{F47822A9-EBBA-BF03-5A6B-8B76D466751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BB9A92A-314F-FC9D-604B-5AEF76C18EF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14" name="Titel 1">
            <a:extLst>
              <a:ext uri="{FF2B5EF4-FFF2-40B4-BE49-F238E27FC236}">
                <a16:creationId xmlns:a16="http://schemas.microsoft.com/office/drawing/2014/main" id="{AF13B260-87CE-7C0A-2FFA-E348E224BA41}"/>
              </a:ext>
            </a:extLst>
          </p:cNvPr>
          <p:cNvSpPr txBox="1">
            <a:spLocks/>
          </p:cNvSpPr>
          <p:nvPr/>
        </p:nvSpPr>
        <p:spPr>
          <a:xfrm>
            <a:off x="848139" y="1581880"/>
            <a:ext cx="5985147" cy="79448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1900" dirty="0">
                <a:solidFill>
                  <a:schemeClr val="bg1"/>
                </a:solidFill>
                <a:latin typeface="Arial" panose="020B0604020202020204" pitchFamily="34" charset="0"/>
              </a:rPr>
              <a:t>Verpflichtungen nach dem niederländischen Gesetz über Arbeitsbedingungen (</a:t>
            </a:r>
            <a:r>
              <a:rPr lang="de-DE" sz="1900" dirty="0" err="1">
                <a:solidFill>
                  <a:schemeClr val="bg1"/>
                </a:solidFill>
                <a:latin typeface="Arial" panose="020B0604020202020204" pitchFamily="34" charset="0"/>
              </a:rPr>
              <a:t>Arbowet</a:t>
            </a:r>
            <a:r>
              <a:rPr lang="de-DE" sz="1900" dirty="0">
                <a:solidFill>
                  <a:schemeClr val="bg1"/>
                </a:solidFill>
                <a:latin typeface="Arial" panose="020B0604020202020204" pitchFamily="34" charset="0"/>
              </a:rPr>
              <a:t>)</a:t>
            </a:r>
          </a:p>
        </p:txBody>
      </p:sp>
      <p:sp>
        <p:nvSpPr>
          <p:cNvPr id="4" name="Titel 1">
            <a:extLst>
              <a:ext uri="{FF2B5EF4-FFF2-40B4-BE49-F238E27FC236}">
                <a16:creationId xmlns:a16="http://schemas.microsoft.com/office/drawing/2014/main" id="{E5A119EC-F13F-8EDB-63DE-D5E4FDAD98C8}"/>
              </a:ext>
            </a:extLst>
          </p:cNvPr>
          <p:cNvSpPr txBox="1">
            <a:spLocks noChangeAspect="1"/>
          </p:cNvSpPr>
          <p:nvPr/>
        </p:nvSpPr>
        <p:spPr>
          <a:xfrm>
            <a:off x="848139" y="3299298"/>
            <a:ext cx="10892757" cy="41199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eaLnBrk="0" hangingPunct="0">
              <a:lnSpc>
                <a:spcPct val="100000"/>
              </a:lnSpc>
              <a:defRPr/>
            </a:pPr>
            <a:r>
              <a:rPr lang="de-DE" sz="2000" dirty="0">
                <a:solidFill>
                  <a:schemeClr val="tx1"/>
                </a:solidFill>
                <a:latin typeface="Arial" panose="020B0604020202020204" pitchFamily="34" charset="0"/>
              </a:rPr>
              <a:t>Pflichten des Arbeitgebers:</a:t>
            </a:r>
          </a:p>
        </p:txBody>
      </p:sp>
      <p:sp>
        <p:nvSpPr>
          <p:cNvPr id="5" name="Titel 1">
            <a:extLst>
              <a:ext uri="{FF2B5EF4-FFF2-40B4-BE49-F238E27FC236}">
                <a16:creationId xmlns:a16="http://schemas.microsoft.com/office/drawing/2014/main" id="{2B5AAEEB-1835-354B-52C6-1E1884966834}"/>
              </a:ext>
            </a:extLst>
          </p:cNvPr>
          <p:cNvSpPr txBox="1">
            <a:spLocks/>
          </p:cNvSpPr>
          <p:nvPr/>
        </p:nvSpPr>
        <p:spPr>
          <a:xfrm>
            <a:off x="848138" y="5496090"/>
            <a:ext cx="10892757"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eaLnBrk="0" hangingPunct="0">
              <a:lnSpc>
                <a:spcPct val="100000"/>
              </a:lnSpc>
              <a:defRPr/>
            </a:pPr>
            <a:r>
              <a:rPr lang="de-DE" sz="2000" dirty="0">
                <a:solidFill>
                  <a:schemeClr val="tx1"/>
                </a:solidFill>
                <a:latin typeface="Arial" panose="020B0604020202020204" pitchFamily="34" charset="0"/>
              </a:rPr>
              <a:t>Arbeiter</a:t>
            </a:r>
            <a:br>
              <a:rPr lang="de-DE" dirty="0"/>
            </a:br>
            <a:r>
              <a:rPr lang="de-DE" sz="2000" dirty="0">
                <a:solidFill>
                  <a:schemeClr val="tx1"/>
                </a:solidFill>
                <a:latin typeface="Arial" panose="020B0604020202020204" pitchFamily="34" charset="0"/>
              </a:rPr>
              <a:t>&gt; 85 dB(A): </a:t>
            </a:r>
            <a:r>
              <a:rPr lang="de-DE" sz="2000" b="0" dirty="0">
                <a:solidFill>
                  <a:schemeClr val="tx1"/>
                </a:solidFill>
                <a:latin typeface="Arial" panose="020B0604020202020204" pitchFamily="34" charset="0"/>
              </a:rPr>
              <a:t>Verwendung des vorgeschriebenen Gehörschutzes.</a:t>
            </a:r>
            <a:br>
              <a:rPr lang="de-DE" dirty="0"/>
            </a:br>
            <a:endParaRPr lang="de-DE" dirty="0"/>
          </a:p>
        </p:txBody>
      </p:sp>
      <p:sp>
        <p:nvSpPr>
          <p:cNvPr id="7" name="Titel 1">
            <a:extLst>
              <a:ext uri="{FF2B5EF4-FFF2-40B4-BE49-F238E27FC236}">
                <a16:creationId xmlns:a16="http://schemas.microsoft.com/office/drawing/2014/main" id="{1617D18A-7AF9-F42F-63BA-570E0DDE955F}"/>
              </a:ext>
            </a:extLst>
          </p:cNvPr>
          <p:cNvSpPr txBox="1">
            <a:spLocks noChangeAspect="1"/>
          </p:cNvSpPr>
          <p:nvPr/>
        </p:nvSpPr>
        <p:spPr>
          <a:xfrm>
            <a:off x="848138" y="3702392"/>
            <a:ext cx="12694867" cy="196280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eaLnBrk="0" hangingPunct="0">
              <a:lnSpc>
                <a:spcPct val="100000"/>
              </a:lnSpc>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Beurteilung, ob es sich um schädlichen Lärm handelt.</a:t>
            </a:r>
          </a:p>
          <a:p>
            <a:pPr marL="342900" indent="-342900" algn="l" eaLnBrk="0" hangingPunct="0">
              <a:lnSpc>
                <a:spcPct val="100000"/>
              </a:lnSpc>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Möglichst weitgehende Begrenzung der Belastung durch schädlichen Lärm.</a:t>
            </a:r>
          </a:p>
          <a:p>
            <a:pPr marL="342900" indent="-342900" algn="l" eaLnBrk="0" hangingPunct="0">
              <a:lnSpc>
                <a:spcPct val="100000"/>
              </a:lnSpc>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Beaufsichtigung.</a:t>
            </a:r>
          </a:p>
          <a:p>
            <a:pPr marL="342900" indent="-342900" algn="l" eaLnBrk="0" hangingPunct="0">
              <a:lnSpc>
                <a:spcPct val="100000"/>
              </a:lnSpc>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Sicherstellung regelmäßiger Hörtests für Mitarbeiter.</a:t>
            </a:r>
            <a:r>
              <a:rPr lang="de-DE" dirty="0"/>
              <a:t> </a:t>
            </a:r>
          </a:p>
          <a:p>
            <a:pPr marL="342900" indent="-342900" algn="l" eaLnBrk="0" hangingPunct="0">
              <a:lnSpc>
                <a:spcPct val="100000"/>
              </a:lnSpc>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Aufklärung über die Gefahren und Auswirkungen von schädlichem Lärm.</a:t>
            </a:r>
          </a:p>
        </p:txBody>
      </p:sp>
    </p:spTree>
    <p:extLst>
      <p:ext uri="{BB962C8B-B14F-4D97-AF65-F5344CB8AC3E}">
        <p14:creationId xmlns:p14="http://schemas.microsoft.com/office/powerpoint/2010/main" val="365020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3B272-6893-6C83-2D3D-956213FCAE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61C2DA-4C22-A361-8308-2C5EA89820F0}"/>
              </a:ext>
            </a:extLst>
          </p:cNvPr>
          <p:cNvSpPr>
            <a:spLocks noGrp="1"/>
          </p:cNvSpPr>
          <p:nvPr>
            <p:ph type="ctrTitle"/>
          </p:nvPr>
        </p:nvSpPr>
        <p:spPr>
          <a:xfrm>
            <a:off x="848140" y="2541228"/>
            <a:ext cx="9861314" cy="536880"/>
          </a:xfrm>
        </p:spPr>
        <p:txBody>
          <a:bodyPr>
            <a:noAutofit/>
          </a:bodyPr>
          <a:lstStyle/>
          <a:p>
            <a:pPr marL="457200" lvl="0" indent="-457200" algn="l" fontAlgn="base">
              <a:lnSpc>
                <a:spcPct val="100000"/>
              </a:lnSpc>
              <a:spcBef>
                <a:spcPct val="20000"/>
              </a:spcBef>
              <a:spcAft>
                <a:spcPct val="0"/>
              </a:spcAft>
              <a:buFont typeface="+mj-lt"/>
              <a:buAutoNum type="arabicPeriod"/>
              <a:defRPr/>
            </a:pPr>
            <a:r>
              <a:rPr lang="de-DE" sz="2000" b="0" dirty="0">
                <a:solidFill>
                  <a:schemeClr val="tx1"/>
                </a:solidFill>
                <a:latin typeface="Arial" panose="020B0604020202020204" pitchFamily="34" charset="0"/>
              </a:rPr>
              <a:t>Reduzierung des Lärms an der Quelle. Zum Beispiel: durch Auswahl einer leiseren Maschine.</a:t>
            </a:r>
          </a:p>
        </p:txBody>
      </p:sp>
      <p:sp>
        <p:nvSpPr>
          <p:cNvPr id="3" name="Ondertitel 2">
            <a:extLst>
              <a:ext uri="{FF2B5EF4-FFF2-40B4-BE49-F238E27FC236}">
                <a16:creationId xmlns:a16="http://schemas.microsoft.com/office/drawing/2014/main" id="{B6D8467A-E53D-725F-4992-C9C4DA9E389A}"/>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BB2AB9BD-4316-4C8F-2051-587F562270A9}"/>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64EC1BFF-0A19-8EEA-E5CF-8E022F3198E7}"/>
              </a:ext>
            </a:extLst>
          </p:cNvPr>
          <p:cNvPicPr>
            <a:picLocks noChangeAspect="1"/>
          </p:cNvPicPr>
          <p:nvPr/>
        </p:nvPicPr>
        <p:blipFill>
          <a:blip r:embed="rId3"/>
          <a:srcRect l="44030" r="1" b="51404"/>
          <a:stretch/>
        </p:blipFill>
        <p:spPr>
          <a:xfrm>
            <a:off x="0" y="1415509"/>
            <a:ext cx="3911098" cy="960857"/>
          </a:xfrm>
          <a:prstGeom prst="rect">
            <a:avLst/>
          </a:prstGeom>
        </p:spPr>
      </p:pic>
      <p:sp>
        <p:nvSpPr>
          <p:cNvPr id="14" name="Titel 1">
            <a:extLst>
              <a:ext uri="{FF2B5EF4-FFF2-40B4-BE49-F238E27FC236}">
                <a16:creationId xmlns:a16="http://schemas.microsoft.com/office/drawing/2014/main" id="{63DC243F-3255-8A1B-4F7B-B3418E31355A}"/>
              </a:ext>
            </a:extLst>
          </p:cNvPr>
          <p:cNvSpPr txBox="1">
            <a:spLocks/>
          </p:cNvSpPr>
          <p:nvPr/>
        </p:nvSpPr>
        <p:spPr>
          <a:xfrm>
            <a:off x="848139" y="1496367"/>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20000"/>
              </a:lnSpc>
            </a:pPr>
            <a:r>
              <a:rPr lang="de-DE" sz="1900" dirty="0">
                <a:solidFill>
                  <a:schemeClr val="bg1"/>
                </a:solidFill>
                <a:latin typeface="Arial" panose="020B0604020202020204" pitchFamily="34" charset="0"/>
              </a:rPr>
              <a:t>Vorgehensweise bei</a:t>
            </a:r>
            <a:br>
              <a:rPr lang="de-DE" sz="1900" dirty="0">
                <a:solidFill>
                  <a:schemeClr val="bg1"/>
                </a:solidFill>
                <a:latin typeface="Arial" panose="020B0604020202020204" pitchFamily="34" charset="0"/>
              </a:rPr>
            </a:br>
            <a:r>
              <a:rPr lang="de-DE" sz="1900" dirty="0">
                <a:solidFill>
                  <a:schemeClr val="bg1"/>
                </a:solidFill>
                <a:latin typeface="Arial" panose="020B0604020202020204" pitchFamily="34" charset="0"/>
              </a:rPr>
              <a:t>schädlichem Lärm</a:t>
            </a:r>
          </a:p>
        </p:txBody>
      </p:sp>
      <p:sp>
        <p:nvSpPr>
          <p:cNvPr id="6" name="Titel 1">
            <a:extLst>
              <a:ext uri="{FF2B5EF4-FFF2-40B4-BE49-F238E27FC236}">
                <a16:creationId xmlns:a16="http://schemas.microsoft.com/office/drawing/2014/main" id="{0D3FD116-D72B-882C-9489-9C5FFD5C0D48}"/>
              </a:ext>
            </a:extLst>
          </p:cNvPr>
          <p:cNvSpPr txBox="1">
            <a:spLocks/>
          </p:cNvSpPr>
          <p:nvPr/>
        </p:nvSpPr>
        <p:spPr>
          <a:xfrm>
            <a:off x="848139" y="3316165"/>
            <a:ext cx="10285299" cy="6628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fontAlgn="base">
              <a:lnSpc>
                <a:spcPct val="100000"/>
              </a:lnSpc>
              <a:spcBef>
                <a:spcPct val="20000"/>
              </a:spcBef>
              <a:spcAft>
                <a:spcPct val="0"/>
              </a:spcAft>
              <a:buFont typeface="+mj-lt"/>
              <a:buAutoNum type="arabicPeriod" startAt="2"/>
              <a:defRPr/>
            </a:pPr>
            <a:r>
              <a:rPr lang="de-DE" sz="2000" b="0" dirty="0">
                <a:solidFill>
                  <a:schemeClr val="tx1"/>
                </a:solidFill>
                <a:latin typeface="Arial" panose="020B0604020202020204" pitchFamily="34" charset="0"/>
              </a:rPr>
              <a:t>Verringerung der Ausbreitung von Lärm. Erwägung einer zusätzlichen Abschirmung der Maschine.</a:t>
            </a:r>
          </a:p>
        </p:txBody>
      </p:sp>
      <p:sp>
        <p:nvSpPr>
          <p:cNvPr id="8" name="Titel 1">
            <a:extLst>
              <a:ext uri="{FF2B5EF4-FFF2-40B4-BE49-F238E27FC236}">
                <a16:creationId xmlns:a16="http://schemas.microsoft.com/office/drawing/2014/main" id="{F6965D9D-922D-C736-FF09-0E31A3A9F843}"/>
              </a:ext>
            </a:extLst>
          </p:cNvPr>
          <p:cNvSpPr txBox="1">
            <a:spLocks/>
          </p:cNvSpPr>
          <p:nvPr/>
        </p:nvSpPr>
        <p:spPr>
          <a:xfrm>
            <a:off x="848139" y="4075779"/>
            <a:ext cx="10186445" cy="116348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fontAlgn="base">
              <a:lnSpc>
                <a:spcPct val="100000"/>
              </a:lnSpc>
              <a:spcBef>
                <a:spcPct val="20000"/>
              </a:spcBef>
              <a:spcAft>
                <a:spcPct val="0"/>
              </a:spcAft>
              <a:buFont typeface="+mj-lt"/>
              <a:buAutoNum type="arabicPeriod" startAt="3"/>
              <a:defRPr/>
            </a:pPr>
            <a:r>
              <a:rPr lang="de-DE" sz="2000" b="0" dirty="0">
                <a:solidFill>
                  <a:schemeClr val="tx1"/>
                </a:solidFill>
                <a:latin typeface="Arial" panose="020B0604020202020204" pitchFamily="34" charset="0"/>
              </a:rPr>
              <a:t>Vorbeugung der langfristigen Exposition gegenüber schädlichem Lärm. Erwägung von Lösungen, wie etwa Aufgaben- oder Arbeitsplatzrotation.</a:t>
            </a:r>
          </a:p>
        </p:txBody>
      </p:sp>
      <p:sp>
        <p:nvSpPr>
          <p:cNvPr id="9" name="Titel 1">
            <a:extLst>
              <a:ext uri="{FF2B5EF4-FFF2-40B4-BE49-F238E27FC236}">
                <a16:creationId xmlns:a16="http://schemas.microsoft.com/office/drawing/2014/main" id="{91D4CF81-C7C7-BBD8-9770-3CF6D19DD025}"/>
              </a:ext>
            </a:extLst>
          </p:cNvPr>
          <p:cNvSpPr txBox="1">
            <a:spLocks/>
          </p:cNvSpPr>
          <p:nvPr/>
        </p:nvSpPr>
        <p:spPr>
          <a:xfrm>
            <a:off x="848139" y="5030654"/>
            <a:ext cx="9861314" cy="80913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fontAlgn="base">
              <a:lnSpc>
                <a:spcPct val="100000"/>
              </a:lnSpc>
              <a:spcBef>
                <a:spcPct val="20000"/>
              </a:spcBef>
              <a:spcAft>
                <a:spcPct val="0"/>
              </a:spcAft>
              <a:buFont typeface="+mj-lt"/>
              <a:buAutoNum type="arabicPeriod" startAt="4"/>
              <a:defRPr/>
            </a:pPr>
            <a:r>
              <a:rPr lang="de-DE" sz="2000" b="0" dirty="0">
                <a:solidFill>
                  <a:schemeClr val="tx1"/>
                </a:solidFill>
                <a:latin typeface="Arial" panose="020B0604020202020204" pitchFamily="34" charset="0"/>
              </a:rPr>
              <a:t>Bereitstellung der am besten geeigneten (und bequemsten) Gehörschutzmaßnahmen. Und deren Gebrauch!</a:t>
            </a:r>
            <a:br>
              <a:rPr lang="de-DE" dirty="0"/>
            </a:br>
            <a:br>
              <a:rPr lang="de-DE" dirty="0"/>
            </a:br>
            <a:endParaRPr lang="de-DE" dirty="0"/>
          </a:p>
        </p:txBody>
      </p:sp>
    </p:spTree>
    <p:extLst>
      <p:ext uri="{BB962C8B-B14F-4D97-AF65-F5344CB8AC3E}">
        <p14:creationId xmlns:p14="http://schemas.microsoft.com/office/powerpoint/2010/main" val="32640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3195-B2C1-CF64-4783-A0AF792950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5011BA-F3C2-3222-CB5B-8D6518760EB9}"/>
              </a:ext>
            </a:extLst>
          </p:cNvPr>
          <p:cNvSpPr>
            <a:spLocks noGrp="1"/>
          </p:cNvSpPr>
          <p:nvPr>
            <p:ph type="ctrTitle"/>
          </p:nvPr>
        </p:nvSpPr>
        <p:spPr>
          <a:xfrm>
            <a:off x="848140" y="5112329"/>
            <a:ext cx="2216930" cy="960857"/>
          </a:xfrm>
        </p:spPr>
        <p:txBody>
          <a:bodyPr>
            <a:noAutofit/>
          </a:bodyPr>
          <a:lstStyle/>
          <a:p>
            <a:pPr lvl="0" fontAlgn="base">
              <a:lnSpc>
                <a:spcPct val="100000"/>
              </a:lnSpc>
              <a:spcBef>
                <a:spcPct val="20000"/>
              </a:spcBef>
              <a:spcAft>
                <a:spcPct val="0"/>
              </a:spcAft>
              <a:defRPr/>
            </a:pPr>
            <a:r>
              <a:rPr lang="de-DE" dirty="0">
                <a:solidFill>
                  <a:schemeClr val="tx1"/>
                </a:solidFill>
                <a:latin typeface="Arial" panose="020B0604020202020204" pitchFamily="34" charset="0"/>
              </a:rPr>
              <a:t>10 - 15</a:t>
            </a:r>
            <a:br>
              <a:rPr lang="de-DE" dirty="0"/>
            </a:br>
            <a:r>
              <a:rPr lang="de-DE" sz="2000" dirty="0">
                <a:solidFill>
                  <a:schemeClr val="tx1"/>
                </a:solidFill>
                <a:latin typeface="Arial" panose="020B0604020202020204" pitchFamily="34" charset="0"/>
              </a:rPr>
              <a:t>Dezibel</a:t>
            </a:r>
          </a:p>
        </p:txBody>
      </p:sp>
      <p:sp>
        <p:nvSpPr>
          <p:cNvPr id="3" name="Ondertitel 2">
            <a:extLst>
              <a:ext uri="{FF2B5EF4-FFF2-40B4-BE49-F238E27FC236}">
                <a16:creationId xmlns:a16="http://schemas.microsoft.com/office/drawing/2014/main" id="{968AE9BD-6A67-7980-1AB1-9588334C04F1}"/>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2F5CE958-9E2A-6D25-992B-28AB33EAE03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B3DAE4D2-5DE6-8A0A-E342-A7F927F8BB22}"/>
              </a:ext>
            </a:extLst>
          </p:cNvPr>
          <p:cNvPicPr>
            <a:picLocks noChangeAspect="1"/>
          </p:cNvPicPr>
          <p:nvPr/>
        </p:nvPicPr>
        <p:blipFill>
          <a:blip r:embed="rId3"/>
          <a:srcRect l="51909" r="1" b="51404"/>
          <a:stretch>
            <a:fillRect/>
          </a:stretch>
        </p:blipFill>
        <p:spPr>
          <a:xfrm>
            <a:off x="0" y="1415509"/>
            <a:ext cx="3737597" cy="960857"/>
          </a:xfrm>
          <a:prstGeom prst="rect">
            <a:avLst/>
          </a:prstGeom>
        </p:spPr>
      </p:pic>
      <p:sp>
        <p:nvSpPr>
          <p:cNvPr id="14" name="Titel 1">
            <a:extLst>
              <a:ext uri="{FF2B5EF4-FFF2-40B4-BE49-F238E27FC236}">
                <a16:creationId xmlns:a16="http://schemas.microsoft.com/office/drawing/2014/main" id="{A4B59E7F-34C2-6926-9778-9B301E62F40F}"/>
              </a:ext>
            </a:extLst>
          </p:cNvPr>
          <p:cNvSpPr txBox="1">
            <a:spLocks/>
          </p:cNvSpPr>
          <p:nvPr/>
        </p:nvSpPr>
        <p:spPr>
          <a:xfrm>
            <a:off x="848139" y="1618951"/>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Gehörschutz</a:t>
            </a:r>
          </a:p>
        </p:txBody>
      </p:sp>
      <p:sp>
        <p:nvSpPr>
          <p:cNvPr id="4" name="Titel 1">
            <a:extLst>
              <a:ext uri="{FF2B5EF4-FFF2-40B4-BE49-F238E27FC236}">
                <a16:creationId xmlns:a16="http://schemas.microsoft.com/office/drawing/2014/main" id="{A23C03C6-8EBC-C979-4352-CF7E44AB5C6A}"/>
              </a:ext>
            </a:extLst>
          </p:cNvPr>
          <p:cNvSpPr txBox="1">
            <a:spLocks/>
          </p:cNvSpPr>
          <p:nvPr/>
        </p:nvSpPr>
        <p:spPr>
          <a:xfrm>
            <a:off x="3532818"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fontAlgn="base">
              <a:lnSpc>
                <a:spcPct val="100000"/>
              </a:lnSpc>
              <a:spcBef>
                <a:spcPct val="20000"/>
              </a:spcBef>
              <a:spcAft>
                <a:spcPct val="0"/>
              </a:spcAft>
              <a:defRPr/>
            </a:pPr>
            <a:r>
              <a:rPr lang="de-DE" dirty="0">
                <a:solidFill>
                  <a:schemeClr val="tx1"/>
                </a:solidFill>
                <a:latin typeface="Arial" panose="020B0604020202020204" pitchFamily="34" charset="0"/>
              </a:rPr>
              <a:t>5 - 30</a:t>
            </a:r>
            <a:br>
              <a:rPr lang="de-DE" dirty="0"/>
            </a:br>
            <a:r>
              <a:rPr lang="de-DE" sz="2000" dirty="0">
                <a:solidFill>
                  <a:schemeClr val="tx1"/>
                </a:solidFill>
                <a:latin typeface="Arial" panose="020B0604020202020204" pitchFamily="34" charset="0"/>
              </a:rPr>
              <a:t>Dezibel</a:t>
            </a:r>
          </a:p>
        </p:txBody>
      </p:sp>
      <p:sp>
        <p:nvSpPr>
          <p:cNvPr id="5" name="Titel 1">
            <a:extLst>
              <a:ext uri="{FF2B5EF4-FFF2-40B4-BE49-F238E27FC236}">
                <a16:creationId xmlns:a16="http://schemas.microsoft.com/office/drawing/2014/main" id="{A00B30E3-1EBA-5BC0-7C4B-134ACD90C0C4}"/>
              </a:ext>
            </a:extLst>
          </p:cNvPr>
          <p:cNvSpPr txBox="1">
            <a:spLocks/>
          </p:cNvSpPr>
          <p:nvPr/>
        </p:nvSpPr>
        <p:spPr>
          <a:xfrm>
            <a:off x="6283333"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fontAlgn="base">
              <a:lnSpc>
                <a:spcPct val="100000"/>
              </a:lnSpc>
              <a:spcBef>
                <a:spcPct val="20000"/>
              </a:spcBef>
              <a:spcAft>
                <a:spcPct val="0"/>
              </a:spcAft>
              <a:defRPr/>
            </a:pPr>
            <a:r>
              <a:rPr lang="de-DE" dirty="0">
                <a:solidFill>
                  <a:schemeClr val="tx1"/>
                </a:solidFill>
                <a:latin typeface="Arial" panose="020B0604020202020204" pitchFamily="34" charset="0"/>
              </a:rPr>
              <a:t>10 - 15</a:t>
            </a:r>
            <a:br>
              <a:rPr lang="de-DE" dirty="0"/>
            </a:br>
            <a:r>
              <a:rPr lang="de-DE" sz="2000" dirty="0">
                <a:solidFill>
                  <a:schemeClr val="tx1"/>
                </a:solidFill>
                <a:latin typeface="Arial" panose="020B0604020202020204" pitchFamily="34" charset="0"/>
              </a:rPr>
              <a:t>Dezibel</a:t>
            </a:r>
          </a:p>
        </p:txBody>
      </p:sp>
      <p:sp>
        <p:nvSpPr>
          <p:cNvPr id="7" name="Titel 1">
            <a:extLst>
              <a:ext uri="{FF2B5EF4-FFF2-40B4-BE49-F238E27FC236}">
                <a16:creationId xmlns:a16="http://schemas.microsoft.com/office/drawing/2014/main" id="{C55EA9C1-813C-882A-DAFB-E95C8B27D019}"/>
              </a:ext>
            </a:extLst>
          </p:cNvPr>
          <p:cNvSpPr txBox="1">
            <a:spLocks/>
          </p:cNvSpPr>
          <p:nvPr/>
        </p:nvSpPr>
        <p:spPr>
          <a:xfrm>
            <a:off x="8982642" y="5112329"/>
            <a:ext cx="2216930"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fontAlgn="base">
              <a:lnSpc>
                <a:spcPct val="100000"/>
              </a:lnSpc>
              <a:spcBef>
                <a:spcPct val="20000"/>
              </a:spcBef>
              <a:spcAft>
                <a:spcPct val="0"/>
              </a:spcAft>
              <a:defRPr/>
            </a:pPr>
            <a:r>
              <a:rPr lang="de-DE" dirty="0">
                <a:solidFill>
                  <a:schemeClr val="tx1"/>
                </a:solidFill>
                <a:latin typeface="Arial" panose="020B0604020202020204" pitchFamily="34" charset="0"/>
              </a:rPr>
              <a:t>5 - 30</a:t>
            </a:r>
            <a:br>
              <a:rPr lang="de-DE" dirty="0"/>
            </a:br>
            <a:r>
              <a:rPr lang="de-DE" sz="2000" dirty="0">
                <a:solidFill>
                  <a:schemeClr val="tx1"/>
                </a:solidFill>
                <a:latin typeface="Arial" panose="020B0604020202020204" pitchFamily="34" charset="0"/>
              </a:rPr>
              <a:t>Dezibel</a:t>
            </a:r>
          </a:p>
        </p:txBody>
      </p:sp>
      <p:pic>
        <p:nvPicPr>
          <p:cNvPr id="12" name="Picture 25" descr="129528">
            <a:extLst>
              <a:ext uri="{FF2B5EF4-FFF2-40B4-BE49-F238E27FC236}">
                <a16:creationId xmlns:a16="http://schemas.microsoft.com/office/drawing/2014/main" id="{11B8A394-C3AA-5C38-53C6-4757653A4D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29" r="19982"/>
          <a:stretch/>
        </p:blipFill>
        <p:spPr bwMode="auto">
          <a:xfrm>
            <a:off x="3737597" y="2243861"/>
            <a:ext cx="2012151" cy="2673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oorplugs">
            <a:extLst>
              <a:ext uri="{FF2B5EF4-FFF2-40B4-BE49-F238E27FC236}">
                <a16:creationId xmlns:a16="http://schemas.microsoft.com/office/drawing/2014/main" id="{C4094D43-B466-48DB-124F-9A44A24E2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753" y="2657747"/>
            <a:ext cx="2659313" cy="216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 descr="art_large_4011">
            <a:extLst>
              <a:ext uri="{FF2B5EF4-FFF2-40B4-BE49-F238E27FC236}">
                <a16:creationId xmlns:a16="http://schemas.microsoft.com/office/drawing/2014/main" id="{5BF2D73C-3EE7-D841-6F1D-8473CF6FEA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37" y="2768482"/>
            <a:ext cx="1933619" cy="199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7" descr="Otoplastieken">
            <a:extLst>
              <a:ext uri="{FF2B5EF4-FFF2-40B4-BE49-F238E27FC236}">
                <a16:creationId xmlns:a16="http://schemas.microsoft.com/office/drawing/2014/main" id="{47AAA17D-F17A-7BD5-36C2-D34466D1DA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1402" y="3217743"/>
            <a:ext cx="2553845" cy="122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6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69C74-2014-9B0B-DFAA-F2C75649A2B4}"/>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E0BE9825-4600-F81E-F928-DEFDBA21ACD7}"/>
              </a:ext>
            </a:extLst>
          </p:cNvPr>
          <p:cNvPicPr>
            <a:picLocks noChangeAspect="1"/>
          </p:cNvPicPr>
          <p:nvPr/>
        </p:nvPicPr>
        <p:blipFill>
          <a:blip r:embed="rId3"/>
          <a:srcRect l="54022" b="51404"/>
          <a:stretch/>
        </p:blipFill>
        <p:spPr>
          <a:xfrm>
            <a:off x="0" y="1400379"/>
            <a:ext cx="3573640" cy="960857"/>
          </a:xfrm>
          <a:prstGeom prst="rect">
            <a:avLst/>
          </a:prstGeom>
        </p:spPr>
      </p:pic>
      <p:sp>
        <p:nvSpPr>
          <p:cNvPr id="3" name="Ondertitel 2">
            <a:extLst>
              <a:ext uri="{FF2B5EF4-FFF2-40B4-BE49-F238E27FC236}">
                <a16:creationId xmlns:a16="http://schemas.microsoft.com/office/drawing/2014/main" id="{F2C026AE-72BE-A006-0977-06D3AF9F359F}"/>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4C6C94C3-2BB3-D5F4-2CD8-CB149F1E16C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14" name="Titel 1">
            <a:extLst>
              <a:ext uri="{FF2B5EF4-FFF2-40B4-BE49-F238E27FC236}">
                <a16:creationId xmlns:a16="http://schemas.microsoft.com/office/drawing/2014/main" id="{92F4840F-3397-8FD9-31D6-514BDEBD161D}"/>
              </a:ext>
            </a:extLst>
          </p:cNvPr>
          <p:cNvSpPr txBox="1">
            <a:spLocks/>
          </p:cNvSpPr>
          <p:nvPr/>
        </p:nvSpPr>
        <p:spPr>
          <a:xfrm>
            <a:off x="848139" y="1645801"/>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Behauptung</a:t>
            </a:r>
          </a:p>
        </p:txBody>
      </p:sp>
      <p:sp>
        <p:nvSpPr>
          <p:cNvPr id="9" name="Titel 1">
            <a:extLst>
              <a:ext uri="{FF2B5EF4-FFF2-40B4-BE49-F238E27FC236}">
                <a16:creationId xmlns:a16="http://schemas.microsoft.com/office/drawing/2014/main" id="{53199ADB-C3FB-3051-F203-33D153B63693}"/>
              </a:ext>
            </a:extLst>
          </p:cNvPr>
          <p:cNvSpPr txBox="1">
            <a:spLocks/>
          </p:cNvSpPr>
          <p:nvPr/>
        </p:nvSpPr>
        <p:spPr>
          <a:xfrm>
            <a:off x="0" y="2878051"/>
            <a:ext cx="12191999" cy="96085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buClr>
                <a:srgbClr val="E30613"/>
              </a:buClr>
            </a:pPr>
            <a:r>
              <a:rPr lang="de-DE">
                <a:solidFill>
                  <a:schemeClr val="tx1"/>
                </a:solidFill>
                <a:latin typeface="Arial" panose="020B0604020202020204" pitchFamily="34" charset="0"/>
              </a:rPr>
              <a:t>Ist Geräuschunterdrückung auch ein Gehörschutz?</a:t>
            </a:r>
          </a:p>
        </p:txBody>
      </p:sp>
      <p:sp>
        <p:nvSpPr>
          <p:cNvPr id="17" name="Titel 1">
            <a:extLst>
              <a:ext uri="{FF2B5EF4-FFF2-40B4-BE49-F238E27FC236}">
                <a16:creationId xmlns:a16="http://schemas.microsoft.com/office/drawing/2014/main" id="{B194846C-459E-BA20-423A-DCE48B6A807E}"/>
              </a:ext>
            </a:extLst>
          </p:cNvPr>
          <p:cNvSpPr txBox="1">
            <a:spLocks/>
          </p:cNvSpPr>
          <p:nvPr/>
        </p:nvSpPr>
        <p:spPr>
          <a:xfrm>
            <a:off x="5411836" y="3835439"/>
            <a:ext cx="3595806" cy="419806"/>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Ja</a:t>
            </a:r>
          </a:p>
        </p:txBody>
      </p:sp>
      <p:sp>
        <p:nvSpPr>
          <p:cNvPr id="18" name="Titel 1">
            <a:extLst>
              <a:ext uri="{FF2B5EF4-FFF2-40B4-BE49-F238E27FC236}">
                <a16:creationId xmlns:a16="http://schemas.microsoft.com/office/drawing/2014/main" id="{815C66C8-DD6E-4F72-8A40-602BF5810117}"/>
              </a:ext>
            </a:extLst>
          </p:cNvPr>
          <p:cNvSpPr txBox="1">
            <a:spLocks/>
          </p:cNvSpPr>
          <p:nvPr/>
        </p:nvSpPr>
        <p:spPr>
          <a:xfrm>
            <a:off x="5401248" y="4297851"/>
            <a:ext cx="3606394" cy="76472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457200" indent="-457200" algn="l">
              <a:buClr>
                <a:srgbClr val="E30613"/>
              </a:buClr>
              <a:buFont typeface="Arial" panose="020B0604020202020204" pitchFamily="34" charset="0"/>
              <a:buChar char="•"/>
            </a:pPr>
            <a:r>
              <a:rPr lang="de-DE" sz="2000" b="0">
                <a:solidFill>
                  <a:schemeClr val="tx1"/>
                </a:solidFill>
                <a:latin typeface="Arial" panose="020B0604020202020204" pitchFamily="34" charset="0"/>
              </a:rPr>
              <a:t>Nein</a:t>
            </a:r>
          </a:p>
        </p:txBody>
      </p:sp>
    </p:spTree>
    <p:extLst>
      <p:ext uri="{BB962C8B-B14F-4D97-AF65-F5344CB8AC3E}">
        <p14:creationId xmlns:p14="http://schemas.microsoft.com/office/powerpoint/2010/main" val="1296256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C891C-0E22-F977-2E36-BE757FB1F9FB}"/>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2CFD311E-8793-A40C-A9BA-DE02EE397015}"/>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93460C5-21BB-1133-3E73-690BCE2A40BF}"/>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ED0A383A-7C98-0260-A062-B80D2B91315D}"/>
              </a:ext>
            </a:extLst>
          </p:cNvPr>
          <p:cNvPicPr>
            <a:picLocks noChangeAspect="1"/>
          </p:cNvPicPr>
          <p:nvPr/>
        </p:nvPicPr>
        <p:blipFill>
          <a:blip r:embed="rId3"/>
          <a:srcRect l="29168" r="1" b="51404"/>
          <a:stretch>
            <a:fillRect/>
          </a:stretch>
        </p:blipFill>
        <p:spPr>
          <a:xfrm>
            <a:off x="0" y="1415509"/>
            <a:ext cx="5504978" cy="960857"/>
          </a:xfrm>
          <a:prstGeom prst="rect">
            <a:avLst/>
          </a:prstGeom>
        </p:spPr>
      </p:pic>
      <p:sp>
        <p:nvSpPr>
          <p:cNvPr id="14" name="Titel 1">
            <a:extLst>
              <a:ext uri="{FF2B5EF4-FFF2-40B4-BE49-F238E27FC236}">
                <a16:creationId xmlns:a16="http://schemas.microsoft.com/office/drawing/2014/main" id="{83D1190F-189F-1BF7-DA06-BBED41F6D0E6}"/>
              </a:ext>
            </a:extLst>
          </p:cNvPr>
          <p:cNvSpPr txBox="1">
            <a:spLocks/>
          </p:cNvSpPr>
          <p:nvPr/>
        </p:nvSpPr>
        <p:spPr>
          <a:xfrm>
            <a:off x="848139" y="1639263"/>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Geräuschunterdrückung</a:t>
            </a:r>
          </a:p>
        </p:txBody>
      </p:sp>
      <p:sp>
        <p:nvSpPr>
          <p:cNvPr id="17" name="Titel 1">
            <a:extLst>
              <a:ext uri="{FF2B5EF4-FFF2-40B4-BE49-F238E27FC236}">
                <a16:creationId xmlns:a16="http://schemas.microsoft.com/office/drawing/2014/main" id="{BD29FDAE-EF05-6D0B-A34B-462A785EAB9A}"/>
              </a:ext>
            </a:extLst>
          </p:cNvPr>
          <p:cNvSpPr txBox="1">
            <a:spLocks/>
          </p:cNvSpPr>
          <p:nvPr/>
        </p:nvSpPr>
        <p:spPr>
          <a:xfrm>
            <a:off x="848139" y="2787091"/>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Der Gehörschutz muss der Norm EN352 entsprechen. Die an Ihr Telefon angeschlossenen In-Ear-Kopfhörer entsprechen nicht dieser Norm. </a:t>
            </a:r>
          </a:p>
        </p:txBody>
      </p:sp>
      <p:sp>
        <p:nvSpPr>
          <p:cNvPr id="2" name="Titel 1">
            <a:extLst>
              <a:ext uri="{FF2B5EF4-FFF2-40B4-BE49-F238E27FC236}">
                <a16:creationId xmlns:a16="http://schemas.microsoft.com/office/drawing/2014/main" id="{6CCB65FA-D2EF-242F-37F4-321353D8AB9B}"/>
              </a:ext>
            </a:extLst>
          </p:cNvPr>
          <p:cNvSpPr txBox="1">
            <a:spLocks/>
          </p:cNvSpPr>
          <p:nvPr/>
        </p:nvSpPr>
        <p:spPr>
          <a:xfrm>
            <a:off x="848139" y="3988356"/>
            <a:ext cx="9810107" cy="24025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Zusätzliches Risiko: In-Ear-Kopfhörer beeinträchtigen die Kommunikation und Warnsignale in Notfällen, da sie Umgebungsgeräusche herausfiltern.</a:t>
            </a:r>
          </a:p>
        </p:txBody>
      </p:sp>
    </p:spTree>
    <p:extLst>
      <p:ext uri="{BB962C8B-B14F-4D97-AF65-F5344CB8AC3E}">
        <p14:creationId xmlns:p14="http://schemas.microsoft.com/office/powerpoint/2010/main" val="67774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64FB19B8-7700-E1B5-8D14-978A76C07DAE}"/>
              </a:ext>
            </a:extLst>
          </p:cNvPr>
          <p:cNvSpPr/>
          <p:nvPr/>
        </p:nvSpPr>
        <p:spPr>
          <a:xfrm>
            <a:off x="6803665" y="1781006"/>
            <a:ext cx="4540195" cy="391022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schermopname, Rechthoek&#10;&#10;Automatisch gegenereerde beschrijving">
            <a:extLst>
              <a:ext uri="{FF2B5EF4-FFF2-40B4-BE49-F238E27FC236}">
                <a16:creationId xmlns:a16="http://schemas.microsoft.com/office/drawing/2014/main" id="{98208728-03D3-BDB9-B17C-77F739714D49}"/>
              </a:ext>
            </a:extLst>
          </p:cNvPr>
          <p:cNvPicPr>
            <a:picLocks noChangeAspect="1"/>
          </p:cNvPicPr>
          <p:nvPr/>
        </p:nvPicPr>
        <p:blipFill>
          <a:blip r:embed="rId2"/>
          <a:srcRect l="71457" b="51404"/>
          <a:stretch/>
        </p:blipFill>
        <p:spPr>
          <a:xfrm>
            <a:off x="-1" y="1444623"/>
            <a:ext cx="2353901" cy="960857"/>
          </a:xfrm>
          <a:prstGeom prst="rect">
            <a:avLst/>
          </a:prstGeom>
        </p:spPr>
      </p:pic>
      <p:sp>
        <p:nvSpPr>
          <p:cNvPr id="2" name="Titel 1">
            <a:extLst>
              <a:ext uri="{FF2B5EF4-FFF2-40B4-BE49-F238E27FC236}">
                <a16:creationId xmlns:a16="http://schemas.microsoft.com/office/drawing/2014/main" id="{0354211E-D0BB-DA43-90EC-ADA3CF04A14B}"/>
              </a:ext>
            </a:extLst>
          </p:cNvPr>
          <p:cNvSpPr>
            <a:spLocks noGrp="1"/>
          </p:cNvSpPr>
          <p:nvPr>
            <p:ph type="ctrTitle"/>
          </p:nvPr>
        </p:nvSpPr>
        <p:spPr>
          <a:xfrm>
            <a:off x="848139" y="1712623"/>
            <a:ext cx="4758577" cy="649705"/>
          </a:xfrm>
        </p:spPr>
        <p:txBody>
          <a:bodyPr>
            <a:normAutofit/>
          </a:bodyPr>
          <a:lstStyle/>
          <a:p>
            <a:pPr algn="l"/>
            <a:r>
              <a:rPr lang="de-DE" sz="2800" dirty="0">
                <a:solidFill>
                  <a:schemeClr val="bg1"/>
                </a:solidFill>
                <a:latin typeface="Arial" panose="020B0604020202020204" pitchFamily="34" charset="0"/>
              </a:rPr>
              <a:t>Inhalt</a:t>
            </a:r>
          </a:p>
        </p:txBody>
      </p:sp>
      <p:sp>
        <p:nvSpPr>
          <p:cNvPr id="3" name="Ondertitel 2">
            <a:extLst>
              <a:ext uri="{FF2B5EF4-FFF2-40B4-BE49-F238E27FC236}">
                <a16:creationId xmlns:a16="http://schemas.microsoft.com/office/drawing/2014/main" id="{6D83F33D-4636-13C8-D549-A256858C255C}"/>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0C6B79CA-06D8-F486-ED01-3CD3B79C328F}"/>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6" name="Titel 1">
            <a:extLst>
              <a:ext uri="{FF2B5EF4-FFF2-40B4-BE49-F238E27FC236}">
                <a16:creationId xmlns:a16="http://schemas.microsoft.com/office/drawing/2014/main" id="{04E28E98-8F2D-645E-28AB-477EB31C56C7}"/>
              </a:ext>
            </a:extLst>
          </p:cNvPr>
          <p:cNvSpPr txBox="1">
            <a:spLocks/>
          </p:cNvSpPr>
          <p:nvPr/>
        </p:nvSpPr>
        <p:spPr>
          <a:xfrm>
            <a:off x="848139" y="2578640"/>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a:solidFill>
                  <a:schemeClr val="tx1"/>
                </a:solidFill>
                <a:latin typeface="Arial" panose="020B0604020202020204" pitchFamily="34" charset="0"/>
              </a:rPr>
              <a:t>Was ist schädlicher Lärm?</a:t>
            </a:r>
          </a:p>
        </p:txBody>
      </p:sp>
      <p:sp>
        <p:nvSpPr>
          <p:cNvPr id="7" name="Titel 1">
            <a:extLst>
              <a:ext uri="{FF2B5EF4-FFF2-40B4-BE49-F238E27FC236}">
                <a16:creationId xmlns:a16="http://schemas.microsoft.com/office/drawing/2014/main" id="{F31896CB-0AD2-E316-1E4E-31F9A11D62DC}"/>
              </a:ext>
            </a:extLst>
          </p:cNvPr>
          <p:cNvSpPr txBox="1">
            <a:spLocks/>
          </p:cNvSpPr>
          <p:nvPr/>
        </p:nvSpPr>
        <p:spPr>
          <a:xfrm>
            <a:off x="848139" y="312609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a:solidFill>
                  <a:schemeClr val="tx1"/>
                </a:solidFill>
                <a:latin typeface="Arial" panose="020B0604020202020204" pitchFamily="34" charset="0"/>
              </a:rPr>
              <a:t>Was sind die Gesundheitsrisiken?</a:t>
            </a:r>
          </a:p>
        </p:txBody>
      </p:sp>
      <p:sp>
        <p:nvSpPr>
          <p:cNvPr id="8" name="Titel 1">
            <a:extLst>
              <a:ext uri="{FF2B5EF4-FFF2-40B4-BE49-F238E27FC236}">
                <a16:creationId xmlns:a16="http://schemas.microsoft.com/office/drawing/2014/main" id="{35A1C747-42BC-5987-88E4-417EA0055C7A}"/>
              </a:ext>
            </a:extLst>
          </p:cNvPr>
          <p:cNvSpPr txBox="1">
            <a:spLocks/>
          </p:cNvSpPr>
          <p:nvPr/>
        </p:nvSpPr>
        <p:spPr>
          <a:xfrm>
            <a:off x="848140" y="3654560"/>
            <a:ext cx="5699244" cy="680733"/>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a:solidFill>
                  <a:schemeClr val="tx1"/>
                </a:solidFill>
                <a:latin typeface="Arial" panose="020B0604020202020204" pitchFamily="34" charset="0"/>
              </a:rPr>
              <a:t>Was sagt das niederländische Gesetz </a:t>
            </a:r>
            <a:br>
              <a:rPr lang="de-DE" sz="2000" b="0">
                <a:solidFill>
                  <a:schemeClr val="tx1"/>
                </a:solidFill>
                <a:latin typeface="Arial" panose="020B0604020202020204" pitchFamily="34" charset="0"/>
              </a:rPr>
            </a:br>
            <a:r>
              <a:rPr lang="de-DE" sz="2000" b="0">
                <a:solidFill>
                  <a:schemeClr val="tx1"/>
                </a:solidFill>
                <a:latin typeface="Arial" panose="020B0604020202020204" pitchFamily="34" charset="0"/>
              </a:rPr>
              <a:t>über Arbeitsbedingungen (Arbowet) dazu?</a:t>
            </a:r>
          </a:p>
        </p:txBody>
      </p:sp>
      <p:sp>
        <p:nvSpPr>
          <p:cNvPr id="9" name="Titel 1">
            <a:extLst>
              <a:ext uri="{FF2B5EF4-FFF2-40B4-BE49-F238E27FC236}">
                <a16:creationId xmlns:a16="http://schemas.microsoft.com/office/drawing/2014/main" id="{F0F27419-2916-DAC3-F86E-0836EEAE33BE}"/>
              </a:ext>
            </a:extLst>
          </p:cNvPr>
          <p:cNvSpPr txBox="1">
            <a:spLocks/>
          </p:cNvSpPr>
          <p:nvPr/>
        </p:nvSpPr>
        <p:spPr>
          <a:xfrm>
            <a:off x="848139" y="4381209"/>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Wie geht man mit schädlichem Lärm um?</a:t>
            </a:r>
          </a:p>
        </p:txBody>
      </p:sp>
      <p:sp>
        <p:nvSpPr>
          <p:cNvPr id="11" name="Titel 1">
            <a:extLst>
              <a:ext uri="{FF2B5EF4-FFF2-40B4-BE49-F238E27FC236}">
                <a16:creationId xmlns:a16="http://schemas.microsoft.com/office/drawing/2014/main" id="{F0E27F5F-EC26-567E-7A62-A136B739650D}"/>
              </a:ext>
            </a:extLst>
          </p:cNvPr>
          <p:cNvSpPr txBox="1">
            <a:spLocks/>
          </p:cNvSpPr>
          <p:nvPr/>
        </p:nvSpPr>
        <p:spPr>
          <a:xfrm>
            <a:off x="848139" y="4877898"/>
            <a:ext cx="5520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buClr>
                <a:srgbClr val="E30613"/>
              </a:buClr>
              <a:buFont typeface="Arial" panose="020B0604020202020204" pitchFamily="34" charset="0"/>
              <a:buChar char="•"/>
            </a:pPr>
            <a:r>
              <a:rPr lang="de-DE" sz="2000" b="0" dirty="0">
                <a:solidFill>
                  <a:schemeClr val="tx1"/>
                </a:solidFill>
                <a:latin typeface="Arial" panose="020B0604020202020204" pitchFamily="34" charset="0"/>
              </a:rPr>
              <a:t>Wie sieht das bei uns aus?</a:t>
            </a:r>
          </a:p>
        </p:txBody>
      </p:sp>
    </p:spTree>
    <p:extLst>
      <p:ext uri="{BB962C8B-B14F-4D97-AF65-F5344CB8AC3E}">
        <p14:creationId xmlns:p14="http://schemas.microsoft.com/office/powerpoint/2010/main" val="25150564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487A4-D5C6-A98D-5B91-8AEE6357812A}"/>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E9ABD4D2-3734-9CD3-D722-9155AF1F0360}"/>
              </a:ext>
            </a:extLst>
          </p:cNvPr>
          <p:cNvPicPr>
            <a:picLocks noChangeAspect="1"/>
          </p:cNvPicPr>
          <p:nvPr/>
        </p:nvPicPr>
        <p:blipFill>
          <a:blip r:embed="rId3"/>
          <a:srcRect l="24178" r="1" b="51404"/>
          <a:stretch>
            <a:fillRect/>
          </a:stretch>
        </p:blipFill>
        <p:spPr>
          <a:xfrm>
            <a:off x="0" y="1426767"/>
            <a:ext cx="5892864" cy="960857"/>
          </a:xfrm>
          <a:prstGeom prst="rect">
            <a:avLst/>
          </a:prstGeom>
        </p:spPr>
      </p:pic>
      <p:sp>
        <p:nvSpPr>
          <p:cNvPr id="3" name="Ondertitel 2">
            <a:extLst>
              <a:ext uri="{FF2B5EF4-FFF2-40B4-BE49-F238E27FC236}">
                <a16:creationId xmlns:a16="http://schemas.microsoft.com/office/drawing/2014/main" id="{860CAAC6-984B-437E-17F2-E2AFEFDD7388}"/>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DE376969-65B6-F3C4-2948-DEE543E675FB}"/>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5A9BE0FB-90FB-CC64-6250-5ACBC0D3337C}"/>
              </a:ext>
            </a:extLst>
          </p:cNvPr>
          <p:cNvPicPr>
            <a:picLocks noChangeAspect="1"/>
          </p:cNvPicPr>
          <p:nvPr/>
        </p:nvPicPr>
        <p:blipFill>
          <a:blip r:embed="rId3"/>
          <a:srcRect l="49452" b="51404"/>
          <a:stretch/>
        </p:blipFill>
        <p:spPr>
          <a:xfrm>
            <a:off x="1930400" y="1415509"/>
            <a:ext cx="3928598" cy="960857"/>
          </a:xfrm>
          <a:prstGeom prst="rect">
            <a:avLst/>
          </a:prstGeom>
        </p:spPr>
      </p:pic>
      <p:sp>
        <p:nvSpPr>
          <p:cNvPr id="14" name="Titel 1">
            <a:extLst>
              <a:ext uri="{FF2B5EF4-FFF2-40B4-BE49-F238E27FC236}">
                <a16:creationId xmlns:a16="http://schemas.microsoft.com/office/drawing/2014/main" id="{549AED4A-E4F1-1618-FCE4-47BC19294BE7}"/>
              </a:ext>
            </a:extLst>
          </p:cNvPr>
          <p:cNvSpPr txBox="1">
            <a:spLocks/>
          </p:cNvSpPr>
          <p:nvPr/>
        </p:nvSpPr>
        <p:spPr>
          <a:xfrm>
            <a:off x="848139" y="1668379"/>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sieht das bei uns aus?</a:t>
            </a:r>
          </a:p>
        </p:txBody>
      </p:sp>
      <p:sp>
        <p:nvSpPr>
          <p:cNvPr id="17" name="Titel 1">
            <a:extLst>
              <a:ext uri="{FF2B5EF4-FFF2-40B4-BE49-F238E27FC236}">
                <a16:creationId xmlns:a16="http://schemas.microsoft.com/office/drawing/2014/main" id="{464DB4B6-5A9B-ED5D-02AB-BDC0AA0CABB2}"/>
              </a:ext>
            </a:extLst>
          </p:cNvPr>
          <p:cNvSpPr txBox="1">
            <a:spLocks/>
          </p:cNvSpPr>
          <p:nvPr/>
        </p:nvSpPr>
        <p:spPr>
          <a:xfrm>
            <a:off x="848139" y="2787091"/>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Font typeface="Arial" panose="020B0604020202020204" pitchFamily="34" charset="0"/>
              <a:buChar char="•"/>
            </a:pPr>
            <a:r>
              <a:rPr lang="de-DE" sz="2000" b="0">
                <a:solidFill>
                  <a:schemeClr val="tx1"/>
                </a:solidFill>
                <a:latin typeface="Arial" panose="020B0604020202020204" pitchFamily="34" charset="0"/>
              </a:rPr>
              <a:t>Gibt es Orte, an denen es </a:t>
            </a:r>
            <a:r>
              <a:rPr lang="de-DE" sz="2000" b="0" i="1">
                <a:solidFill>
                  <a:schemeClr val="tx1"/>
                </a:solidFill>
                <a:latin typeface="Arial" panose="020B0604020202020204" pitchFamily="34" charset="0"/>
              </a:rPr>
              <a:t>oft oder immer </a:t>
            </a:r>
            <a:r>
              <a:rPr lang="de-DE" sz="2000" b="0">
                <a:solidFill>
                  <a:schemeClr val="tx1"/>
                </a:solidFill>
                <a:latin typeface="Arial" panose="020B0604020202020204" pitchFamily="34" charset="0"/>
              </a:rPr>
              <a:t>unmöglich ist, sich aus einem Meter Entfernung mit normaler Stimme, d. h. ohne sie zu erheben, zu verständigen?</a:t>
            </a:r>
          </a:p>
        </p:txBody>
      </p:sp>
      <p:sp>
        <p:nvSpPr>
          <p:cNvPr id="4" name="Titel 1">
            <a:extLst>
              <a:ext uri="{FF2B5EF4-FFF2-40B4-BE49-F238E27FC236}">
                <a16:creationId xmlns:a16="http://schemas.microsoft.com/office/drawing/2014/main" id="{20A4D7F3-AAD7-5FE4-4D18-67558F54DE14}"/>
              </a:ext>
            </a:extLst>
          </p:cNvPr>
          <p:cNvSpPr txBox="1">
            <a:spLocks/>
          </p:cNvSpPr>
          <p:nvPr/>
        </p:nvSpPr>
        <p:spPr>
          <a:xfrm>
            <a:off x="848139" y="3781958"/>
            <a:ext cx="9810107"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Font typeface="Arial" panose="020B0604020202020204" pitchFamily="34" charset="0"/>
              <a:buChar char="•"/>
            </a:pPr>
            <a:r>
              <a:rPr lang="de-DE" sz="2000" b="0">
                <a:solidFill>
                  <a:schemeClr val="tx1"/>
                </a:solidFill>
                <a:latin typeface="Arial" panose="020B0604020202020204" pitchFamily="34" charset="0"/>
              </a:rPr>
              <a:t>Gibt es Orte, an denen es </a:t>
            </a:r>
            <a:r>
              <a:rPr lang="de-DE" sz="2000" b="0" i="1">
                <a:solidFill>
                  <a:schemeClr val="tx1"/>
                </a:solidFill>
                <a:latin typeface="Arial" panose="020B0604020202020204" pitchFamily="34" charset="0"/>
              </a:rPr>
              <a:t>manchmal </a:t>
            </a:r>
            <a:r>
              <a:rPr lang="de-DE" sz="2000" b="0">
                <a:solidFill>
                  <a:schemeClr val="tx1"/>
                </a:solidFill>
                <a:latin typeface="Arial" panose="020B0604020202020204" pitchFamily="34" charset="0"/>
              </a:rPr>
              <a:t>sehr laut ist, was eine Verständigung aus einem Meter Entfernung mit normaler Stimme unmöglich macht?</a:t>
            </a:r>
          </a:p>
        </p:txBody>
      </p:sp>
    </p:spTree>
    <p:extLst>
      <p:ext uri="{BB962C8B-B14F-4D97-AF65-F5344CB8AC3E}">
        <p14:creationId xmlns:p14="http://schemas.microsoft.com/office/powerpoint/2010/main" val="19949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9B333-F4E7-5DAB-934D-45F702C588F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F4398288-3CE1-474C-5C24-0D7C10477FE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0AEE71B-2D4B-A7E5-BB13-A2225A7B2E8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A1B57236-C298-B9B5-567C-D5963D6D7A5F}"/>
              </a:ext>
            </a:extLst>
          </p:cNvPr>
          <p:cNvPicPr>
            <a:picLocks noChangeAspect="1"/>
          </p:cNvPicPr>
          <p:nvPr/>
        </p:nvPicPr>
        <p:blipFill>
          <a:blip r:embed="rId3"/>
          <a:srcRect l="24614" b="51404"/>
          <a:stretch>
            <a:fillRect/>
          </a:stretch>
        </p:blipFill>
        <p:spPr>
          <a:xfrm>
            <a:off x="0" y="1415509"/>
            <a:ext cx="5858998" cy="960857"/>
          </a:xfrm>
          <a:prstGeom prst="rect">
            <a:avLst/>
          </a:prstGeom>
        </p:spPr>
      </p:pic>
      <p:sp>
        <p:nvSpPr>
          <p:cNvPr id="14" name="Titel 1">
            <a:extLst>
              <a:ext uri="{FF2B5EF4-FFF2-40B4-BE49-F238E27FC236}">
                <a16:creationId xmlns:a16="http://schemas.microsoft.com/office/drawing/2014/main" id="{8DAF0516-1874-DE0F-F3CA-6B0DBF4F050C}"/>
              </a:ext>
            </a:extLst>
          </p:cNvPr>
          <p:cNvSpPr txBox="1">
            <a:spLocks/>
          </p:cNvSpPr>
          <p:nvPr/>
        </p:nvSpPr>
        <p:spPr>
          <a:xfrm>
            <a:off x="848139" y="163451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sieht das bei uns aus?</a:t>
            </a:r>
          </a:p>
        </p:txBody>
      </p:sp>
      <p:sp>
        <p:nvSpPr>
          <p:cNvPr id="17" name="Titel 1">
            <a:extLst>
              <a:ext uri="{FF2B5EF4-FFF2-40B4-BE49-F238E27FC236}">
                <a16:creationId xmlns:a16="http://schemas.microsoft.com/office/drawing/2014/main" id="{153F2DE4-F88F-F246-BC53-21990AC3F526}"/>
              </a:ext>
            </a:extLst>
          </p:cNvPr>
          <p:cNvSpPr txBox="1">
            <a:spLocks/>
          </p:cNvSpPr>
          <p:nvPr/>
        </p:nvSpPr>
        <p:spPr>
          <a:xfrm>
            <a:off x="848139" y="2787091"/>
            <a:ext cx="10734261" cy="80022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spcBef>
                <a:spcPts val="0"/>
              </a:spcBef>
              <a:defRPr/>
            </a:pPr>
            <a:r>
              <a:rPr lang="de-DE" sz="2000" b="0" dirty="0">
                <a:solidFill>
                  <a:schemeClr val="tx1"/>
                </a:solidFill>
                <a:latin typeface="Arial" panose="020B0604020202020204" pitchFamily="34" charset="0"/>
              </a:rPr>
              <a:t>Welche Maßnahmen können in diesem Unternehmen ergriffen werden, um (schädlichen) Lärm zu begrenzen?</a:t>
            </a:r>
          </a:p>
        </p:txBody>
      </p:sp>
    </p:spTree>
    <p:extLst>
      <p:ext uri="{BB962C8B-B14F-4D97-AF65-F5344CB8AC3E}">
        <p14:creationId xmlns:p14="http://schemas.microsoft.com/office/powerpoint/2010/main" val="371697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24243-B8A3-777F-5A05-94FEF458643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0735409-CB5C-A2E5-2FB8-8CF59D8EB88E}"/>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4" name="Titel 1">
            <a:extLst>
              <a:ext uri="{FF2B5EF4-FFF2-40B4-BE49-F238E27FC236}">
                <a16:creationId xmlns:a16="http://schemas.microsoft.com/office/drawing/2014/main" id="{EC48C08E-7B41-1B51-1986-1E5AF5232330}"/>
              </a:ext>
            </a:extLst>
          </p:cNvPr>
          <p:cNvSpPr txBox="1">
            <a:spLocks/>
          </p:cNvSpPr>
          <p:nvPr/>
        </p:nvSpPr>
        <p:spPr>
          <a:xfrm>
            <a:off x="3716711" y="34432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000">
                <a:solidFill>
                  <a:schemeClr val="tx1"/>
                </a:solidFill>
                <a:latin typeface="Arial" panose="020B0604020202020204" pitchFamily="34" charset="0"/>
              </a:rPr>
              <a:t>Zum Schluss</a:t>
            </a:r>
          </a:p>
        </p:txBody>
      </p:sp>
      <p:pic>
        <p:nvPicPr>
          <p:cNvPr id="2" name="maak het niet erger.wmv" descr="/Volumes/FREECOM HDD/5xBETER/Geluid/Toolbox geluid/NAPO filmpjes geluid/maak het niet erger.wmv">
            <a:hlinkClick r:id="" action="ppaction://media"/>
            <a:extLst>
              <a:ext uri="{FF2B5EF4-FFF2-40B4-BE49-F238E27FC236}">
                <a16:creationId xmlns:a16="http://schemas.microsoft.com/office/drawing/2014/main" id="{F529DAB9-59AD-E9F8-5DCE-F430EB810EA5}"/>
              </a:ext>
            </a:extLst>
          </p:cNvPr>
          <p:cNvPicPr>
            <a:picLocks noRot="1"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581046" y="793231"/>
            <a:ext cx="7029907" cy="52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5631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A901D-2BEA-7EBD-611D-FE1752407959}"/>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ACFCCA86-92FF-10FD-788A-57B80A2F1B4F}"/>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1F4D4012-E350-A097-0826-9B1E72CC1FC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B0A34E8D-07B2-B10D-5560-19B64C460A66}"/>
              </a:ext>
            </a:extLst>
          </p:cNvPr>
          <p:cNvPicPr>
            <a:picLocks noChangeAspect="1"/>
          </p:cNvPicPr>
          <p:nvPr/>
        </p:nvPicPr>
        <p:blipFill>
          <a:blip r:embed="rId3"/>
          <a:srcRect l="70528" r="-1" b="51404"/>
          <a:stretch>
            <a:fillRect/>
          </a:stretch>
        </p:blipFill>
        <p:spPr>
          <a:xfrm>
            <a:off x="0" y="1415509"/>
            <a:ext cx="2463771" cy="960857"/>
          </a:xfrm>
          <a:prstGeom prst="rect">
            <a:avLst/>
          </a:prstGeom>
        </p:spPr>
      </p:pic>
      <p:sp>
        <p:nvSpPr>
          <p:cNvPr id="14" name="Titel 1">
            <a:extLst>
              <a:ext uri="{FF2B5EF4-FFF2-40B4-BE49-F238E27FC236}">
                <a16:creationId xmlns:a16="http://schemas.microsoft.com/office/drawing/2014/main" id="{D4203D9F-9571-494D-50AB-CBF40CF30F00}"/>
              </a:ext>
            </a:extLst>
          </p:cNvPr>
          <p:cNvSpPr txBox="1">
            <a:spLocks/>
          </p:cNvSpPr>
          <p:nvPr/>
        </p:nvSpPr>
        <p:spPr>
          <a:xfrm>
            <a:off x="848139" y="1634512"/>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Daher:</a:t>
            </a:r>
          </a:p>
        </p:txBody>
      </p:sp>
      <p:sp>
        <p:nvSpPr>
          <p:cNvPr id="17" name="Titel 1">
            <a:extLst>
              <a:ext uri="{FF2B5EF4-FFF2-40B4-BE49-F238E27FC236}">
                <a16:creationId xmlns:a16="http://schemas.microsoft.com/office/drawing/2014/main" id="{1C9A88D5-5C20-DB1B-704D-7D22F9DC21AA}"/>
              </a:ext>
            </a:extLst>
          </p:cNvPr>
          <p:cNvSpPr txBox="1">
            <a:spLocks/>
          </p:cNvSpPr>
          <p:nvPr/>
        </p:nvSpPr>
        <p:spPr>
          <a:xfrm>
            <a:off x="848139" y="2787091"/>
            <a:ext cx="981010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spcBef>
                <a:spcPts val="0"/>
              </a:spcBef>
              <a:defRPr/>
            </a:pPr>
            <a:r>
              <a:rPr lang="de-DE" sz="2000">
                <a:solidFill>
                  <a:schemeClr val="tx1"/>
                </a:solidFill>
                <a:latin typeface="Arial" panose="020B0604020202020204" pitchFamily="34" charset="0"/>
              </a:rPr>
              <a:t>Gehörschutzmaßnahmen ergreifen!</a:t>
            </a:r>
          </a:p>
        </p:txBody>
      </p:sp>
      <p:sp>
        <p:nvSpPr>
          <p:cNvPr id="2" name="Titel 1">
            <a:extLst>
              <a:ext uri="{FF2B5EF4-FFF2-40B4-BE49-F238E27FC236}">
                <a16:creationId xmlns:a16="http://schemas.microsoft.com/office/drawing/2014/main" id="{E4DDB75A-64E4-5408-69B2-A55BC501622F}"/>
              </a:ext>
            </a:extLst>
          </p:cNvPr>
          <p:cNvSpPr txBox="1">
            <a:spLocks/>
          </p:cNvSpPr>
          <p:nvPr/>
        </p:nvSpPr>
        <p:spPr>
          <a:xfrm>
            <a:off x="848139" y="3379622"/>
            <a:ext cx="9810107" cy="225308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Dadurch lassen sich Schäden vorbeugen.</a:t>
            </a:r>
          </a:p>
        </p:txBody>
      </p:sp>
      <p:sp>
        <p:nvSpPr>
          <p:cNvPr id="5" name="Titel 1">
            <a:extLst>
              <a:ext uri="{FF2B5EF4-FFF2-40B4-BE49-F238E27FC236}">
                <a16:creationId xmlns:a16="http://schemas.microsoft.com/office/drawing/2014/main" id="{9D05255B-738A-5F39-0624-2C5B4C873E35}"/>
              </a:ext>
            </a:extLst>
          </p:cNvPr>
          <p:cNvSpPr txBox="1">
            <a:spLocks/>
          </p:cNvSpPr>
          <p:nvPr/>
        </p:nvSpPr>
        <p:spPr>
          <a:xfrm>
            <a:off x="848139" y="3994099"/>
            <a:ext cx="1065867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a:solidFill>
                  <a:schemeClr val="tx1"/>
                </a:solidFill>
                <a:latin typeface="Arial" panose="020B0604020202020204" pitchFamily="34" charset="0"/>
              </a:rPr>
              <a:t>Außerdem lassen sich dadurch eine Verschlimmerung oder ein Fortschreiten der Schädigung (falls diese bereits eingetreten ist) vorbeugen.</a:t>
            </a:r>
          </a:p>
        </p:txBody>
      </p:sp>
      <p:sp>
        <p:nvSpPr>
          <p:cNvPr id="6" name="Titel 1">
            <a:extLst>
              <a:ext uri="{FF2B5EF4-FFF2-40B4-BE49-F238E27FC236}">
                <a16:creationId xmlns:a16="http://schemas.microsoft.com/office/drawing/2014/main" id="{9EE81453-F83D-8E06-F12B-91C93AFA4C20}"/>
              </a:ext>
            </a:extLst>
          </p:cNvPr>
          <p:cNvSpPr txBox="1">
            <a:spLocks/>
          </p:cNvSpPr>
          <p:nvPr/>
        </p:nvSpPr>
        <p:spPr>
          <a:xfrm>
            <a:off x="848139" y="4835058"/>
            <a:ext cx="9357017" cy="5737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b="0" dirty="0">
                <a:solidFill>
                  <a:schemeClr val="tx1"/>
                </a:solidFill>
                <a:latin typeface="Arial" panose="020B0604020202020204" pitchFamily="34" charset="0"/>
              </a:rPr>
              <a:t>Wenn Sie Ideen zur Verringerung von schädlichem Lärm haben, besprechen Sie diese mit Ihrem Vorgesetzten.</a:t>
            </a:r>
          </a:p>
          <a:p>
            <a:pPr algn="l">
              <a:lnSpc>
                <a:spcPct val="100000"/>
              </a:lnSpc>
            </a:pPr>
            <a:endParaRPr lang="pl-PL" sz="20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9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47736-155C-7CEE-F470-3AEF91EC0EC9}"/>
            </a:ext>
          </a:extLst>
        </p:cNvPr>
        <p:cNvGrpSpPr/>
        <p:nvPr/>
      </p:nvGrpSpPr>
      <p:grpSpPr>
        <a:xfrm>
          <a:off x="0" y="0"/>
          <a:ext cx="0" cy="0"/>
          <a:chOff x="0" y="0"/>
          <a:chExt cx="0" cy="0"/>
        </a:xfrm>
      </p:grpSpPr>
      <p:pic>
        <p:nvPicPr>
          <p:cNvPr id="9" name="Afbeelding 8" descr="Afbeelding met zwart-wit&#10;&#10;Beschrijving automatisch gegenereerd met lage betrouwbaarheid">
            <a:extLst>
              <a:ext uri="{FF2B5EF4-FFF2-40B4-BE49-F238E27FC236}">
                <a16:creationId xmlns:a16="http://schemas.microsoft.com/office/drawing/2014/main" id="{6209F36E-6C43-5E4F-7C6A-1857F3CF3B02}"/>
              </a:ext>
            </a:extLst>
          </p:cNvPr>
          <p:cNvPicPr>
            <a:picLocks noChangeAspect="1"/>
          </p:cNvPicPr>
          <p:nvPr/>
        </p:nvPicPr>
        <p:blipFill>
          <a:blip r:embed="rId2"/>
          <a:srcRect t="2320" b="8431"/>
          <a:stretch/>
        </p:blipFill>
        <p:spPr>
          <a:xfrm>
            <a:off x="838200" y="1138990"/>
            <a:ext cx="10505661" cy="4990878"/>
          </a:xfrm>
          <a:prstGeom prst="rect">
            <a:avLst/>
          </a:prstGeom>
        </p:spPr>
      </p:pic>
      <p:sp>
        <p:nvSpPr>
          <p:cNvPr id="6" name="Ondertitel 2">
            <a:extLst>
              <a:ext uri="{FF2B5EF4-FFF2-40B4-BE49-F238E27FC236}">
                <a16:creationId xmlns:a16="http://schemas.microsoft.com/office/drawing/2014/main" id="{0E5BB89C-0580-5871-D2F8-B4C56456CEF8}"/>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de-DE" b="1">
                <a:solidFill>
                  <a:schemeClr val="bg1"/>
                </a:solidFill>
                <a:latin typeface="Arial" panose="020B0604020202020204" pitchFamily="34" charset="0"/>
              </a:rPr>
              <a:t>   |   </a:t>
            </a:r>
            <a:r>
              <a:rPr lang="de-DE" b="1">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marL="0" indent="0">
              <a:buNone/>
            </a:pPr>
            <a:endParaRPr lang="pl-PL" b="1" dirty="0">
              <a:solidFill>
                <a:schemeClr val="bg1"/>
              </a:solidFill>
              <a:latin typeface="Arial" panose="020B0604020202020204" pitchFamily="34" charset="0"/>
              <a:cs typeface="Arial" panose="020B0604020202020204" pitchFamily="34" charset="0"/>
            </a:endParaRPr>
          </a:p>
        </p:txBody>
      </p:sp>
      <p:pic>
        <p:nvPicPr>
          <p:cNvPr id="3" name="Afbeelding 2" descr="Afbeelding met schermopname, Rechthoek&#10;&#10;Automatisch gegenereerde beschrijving">
            <a:extLst>
              <a:ext uri="{FF2B5EF4-FFF2-40B4-BE49-F238E27FC236}">
                <a16:creationId xmlns:a16="http://schemas.microsoft.com/office/drawing/2014/main" id="{4FC31023-30A4-C5F0-C4CA-7B575F85BC47}"/>
              </a:ext>
            </a:extLst>
          </p:cNvPr>
          <p:cNvPicPr>
            <a:picLocks noChangeAspect="1"/>
          </p:cNvPicPr>
          <p:nvPr/>
        </p:nvPicPr>
        <p:blipFill>
          <a:blip r:embed="rId5"/>
          <a:srcRect l="65060" b="51404"/>
          <a:stretch>
            <a:fillRect/>
          </a:stretch>
        </p:blipFill>
        <p:spPr>
          <a:xfrm>
            <a:off x="0" y="1400379"/>
            <a:ext cx="2715684" cy="960857"/>
          </a:xfrm>
          <a:prstGeom prst="rect">
            <a:avLst/>
          </a:prstGeom>
        </p:spPr>
      </p:pic>
      <p:sp>
        <p:nvSpPr>
          <p:cNvPr id="4" name="Titel 1">
            <a:extLst>
              <a:ext uri="{FF2B5EF4-FFF2-40B4-BE49-F238E27FC236}">
                <a16:creationId xmlns:a16="http://schemas.microsoft.com/office/drawing/2014/main" id="{B85874DE-444D-FE16-F32D-67262585BD22}"/>
              </a:ext>
            </a:extLst>
          </p:cNvPr>
          <p:cNvSpPr txBox="1">
            <a:spLocks/>
          </p:cNvSpPr>
          <p:nvPr/>
        </p:nvSpPr>
        <p:spPr>
          <a:xfrm>
            <a:off x="843169" y="1632508"/>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Fragen?</a:t>
            </a:r>
          </a:p>
        </p:txBody>
      </p:sp>
      <p:sp>
        <p:nvSpPr>
          <p:cNvPr id="2" name="Titel 1">
            <a:extLst>
              <a:ext uri="{FF2B5EF4-FFF2-40B4-BE49-F238E27FC236}">
                <a16:creationId xmlns:a16="http://schemas.microsoft.com/office/drawing/2014/main" id="{02A12CDA-29C1-6802-D87A-02DCD5DF3A4C}"/>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Tree>
    <p:extLst>
      <p:ext uri="{BB962C8B-B14F-4D97-AF65-F5344CB8AC3E}">
        <p14:creationId xmlns:p14="http://schemas.microsoft.com/office/powerpoint/2010/main" val="1200341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6E6DB-BFFE-EF5E-6A21-4BD6167618F5}"/>
            </a:ext>
          </a:extLst>
        </p:cNvPr>
        <p:cNvGrpSpPr/>
        <p:nvPr/>
      </p:nvGrpSpPr>
      <p:grpSpPr>
        <a:xfrm>
          <a:off x="0" y="0"/>
          <a:ext cx="0" cy="0"/>
          <a:chOff x="0" y="0"/>
          <a:chExt cx="0" cy="0"/>
        </a:xfrm>
      </p:grpSpPr>
      <p:pic>
        <p:nvPicPr>
          <p:cNvPr id="7" name="Afbeelding 6" descr="Afbeelding met schermopname, Rechthoek&#10;&#10;Automatisch gegenereerde beschrijving">
            <a:extLst>
              <a:ext uri="{FF2B5EF4-FFF2-40B4-BE49-F238E27FC236}">
                <a16:creationId xmlns:a16="http://schemas.microsoft.com/office/drawing/2014/main" id="{3C66CA49-00AC-D9C0-751D-9F897D337F9B}"/>
              </a:ext>
            </a:extLst>
          </p:cNvPr>
          <p:cNvPicPr>
            <a:picLocks noChangeAspect="1"/>
          </p:cNvPicPr>
          <p:nvPr/>
        </p:nvPicPr>
        <p:blipFill>
          <a:blip r:embed="rId2"/>
          <a:srcRect l="40078" r="1" b="51404"/>
          <a:stretch>
            <a:fillRect/>
          </a:stretch>
        </p:blipFill>
        <p:spPr>
          <a:xfrm>
            <a:off x="0" y="1400379"/>
            <a:ext cx="4657374" cy="960857"/>
          </a:xfrm>
          <a:prstGeom prst="rect">
            <a:avLst/>
          </a:prstGeom>
        </p:spPr>
      </p:pic>
      <p:sp>
        <p:nvSpPr>
          <p:cNvPr id="6" name="Ondertitel 2">
            <a:extLst>
              <a:ext uri="{FF2B5EF4-FFF2-40B4-BE49-F238E27FC236}">
                <a16:creationId xmlns:a16="http://schemas.microsoft.com/office/drawing/2014/main" id="{82A39C81-B8B4-4FD9-8E88-C892411A55FA}"/>
              </a:ext>
            </a:extLst>
          </p:cNvPr>
          <p:cNvSpPr txBox="1">
            <a:spLocks/>
          </p:cNvSpPr>
          <p:nvPr/>
        </p:nvSpPr>
        <p:spPr>
          <a:xfrm>
            <a:off x="848139" y="6456947"/>
            <a:ext cx="8159503" cy="2887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0613"/>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685800" indent="-228600" algn="l" defTabSz="914400" rtl="0" eaLnBrk="1" latinLnBrk="0" hangingPunct="1">
              <a:lnSpc>
                <a:spcPct val="90000"/>
              </a:lnSpc>
              <a:spcBef>
                <a:spcPts val="500"/>
              </a:spcBef>
              <a:buClr>
                <a:srgbClr val="0086CD"/>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143000" indent="-228600" algn="l" defTabSz="914400" rtl="0" eaLnBrk="1" latinLnBrk="0" hangingPunct="1">
              <a:lnSpc>
                <a:spcPct val="90000"/>
              </a:lnSpc>
              <a:spcBef>
                <a:spcPts val="500"/>
              </a:spcBef>
              <a:buClr>
                <a:schemeClr val="bg1">
                  <a:lumMod val="50000"/>
                </a:schemeClr>
              </a:buClr>
              <a:buFont typeface="Arial" panose="020B0604020202020204" pitchFamily="34" charset="0"/>
              <a:buChar char="•"/>
              <a:defRPr sz="14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info@5xbeter.nl</a:t>
            </a:r>
            <a:r>
              <a:rPr lang="de-DE" b="1">
                <a:solidFill>
                  <a:schemeClr val="bg1"/>
                </a:solidFill>
                <a:latin typeface="Arial" panose="020B0604020202020204" pitchFamily="34" charset="0"/>
              </a:rPr>
              <a:t>   |   </a:t>
            </a:r>
            <a:r>
              <a:rPr lang="de-DE" b="1">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marL="0" indent="0">
              <a:buNone/>
            </a:pPr>
            <a:endParaRPr lang="pl-PL"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A8D58156-E9ED-0C3B-CF95-3179305E1409}"/>
              </a:ext>
            </a:extLst>
          </p:cNvPr>
          <p:cNvSpPr txBox="1">
            <a:spLocks/>
          </p:cNvSpPr>
          <p:nvPr/>
        </p:nvSpPr>
        <p:spPr>
          <a:xfrm>
            <a:off x="848138" y="1614164"/>
            <a:ext cx="6949109" cy="6497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sz="2800" dirty="0">
                <a:solidFill>
                  <a:schemeClr val="bg1"/>
                </a:solidFill>
                <a:latin typeface="Arial" panose="020B0604020202020204" pitchFamily="34" charset="0"/>
              </a:rPr>
              <a:t>Brauchen Sie Hilfe?</a:t>
            </a:r>
          </a:p>
        </p:txBody>
      </p:sp>
      <p:sp>
        <p:nvSpPr>
          <p:cNvPr id="5" name="Titel 1">
            <a:extLst>
              <a:ext uri="{FF2B5EF4-FFF2-40B4-BE49-F238E27FC236}">
                <a16:creationId xmlns:a16="http://schemas.microsoft.com/office/drawing/2014/main" id="{0A38D03F-79AE-F8D5-5456-7A397A4FBEB1}"/>
              </a:ext>
            </a:extLst>
          </p:cNvPr>
          <p:cNvSpPr txBox="1">
            <a:spLocks/>
          </p:cNvSpPr>
          <p:nvPr/>
        </p:nvSpPr>
        <p:spPr>
          <a:xfrm>
            <a:off x="2247961" y="2667002"/>
            <a:ext cx="6759681" cy="91648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defTabSz="360000">
              <a:buClr>
                <a:srgbClr val="E30613"/>
              </a:buClr>
            </a:pPr>
            <a:r>
              <a:rPr lang="de-DE" sz="2000" b="0" dirty="0">
                <a:solidFill>
                  <a:schemeClr val="tx1"/>
                </a:solidFill>
                <a:latin typeface="Arial" panose="020B0604020202020204" pitchFamily="34" charset="0"/>
              </a:rPr>
              <a:t>Besprechen Sie dies mit Ihrem Vorgesetzten oder wenden Sie sich an den Präventionsbeauftragten.</a:t>
            </a:r>
          </a:p>
        </p:txBody>
      </p:sp>
      <p:sp>
        <p:nvSpPr>
          <p:cNvPr id="8" name="Titel 1">
            <a:extLst>
              <a:ext uri="{FF2B5EF4-FFF2-40B4-BE49-F238E27FC236}">
                <a16:creationId xmlns:a16="http://schemas.microsoft.com/office/drawing/2014/main" id="{B0ED5A92-3D4D-6D11-2349-EC7B091C895D}"/>
              </a:ext>
            </a:extLst>
          </p:cNvPr>
          <p:cNvSpPr txBox="1">
            <a:spLocks/>
          </p:cNvSpPr>
          <p:nvPr/>
        </p:nvSpPr>
        <p:spPr>
          <a:xfrm>
            <a:off x="848138" y="3486115"/>
            <a:ext cx="10053099" cy="154706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defTabSz="360000">
              <a:lnSpc>
                <a:spcPct val="150000"/>
              </a:lnSpc>
              <a:buClr>
                <a:srgbClr val="E30613"/>
              </a:buClr>
            </a:pPr>
            <a:r>
              <a:rPr lang="de-DE" sz="2000" b="0">
                <a:solidFill>
                  <a:schemeClr val="tx1"/>
                </a:solidFill>
                <a:latin typeface="Arial" panose="020B0604020202020204" pitchFamily="34" charset="0"/>
              </a:rPr>
              <a:t>Wenden Sie sich an einen Trainer von 5xbeter: </a:t>
            </a:r>
            <a:r>
              <a:rPr lang="de-DE" sz="2000" u="sng">
                <a:solidFill>
                  <a:schemeClr val="tx1"/>
                </a:solidFill>
                <a:latin typeface="Arial" panose="020B0604020202020204" pitchFamily="34" charset="0"/>
                <a:hlinkClick r:id="rId4">
                  <a:extLst>
                    <a:ext uri="{A12FA001-AC4F-418D-AE19-62706E023703}">
                      <ahyp:hlinkClr xmlns:ahyp="http://schemas.microsoft.com/office/drawing/2018/hyperlinkcolor" val="tx"/>
                    </a:ext>
                  </a:extLst>
                </a:hlinkClick>
              </a:rPr>
              <a:t>www.5xbeter.nl</a:t>
            </a:r>
          </a:p>
          <a:p>
            <a:pPr defTabSz="360000">
              <a:lnSpc>
                <a:spcPct val="150000"/>
              </a:lnSpc>
              <a:buClr>
                <a:srgbClr val="E30613"/>
              </a:buClr>
            </a:pPr>
            <a:r>
              <a:rPr lang="de-DE" sz="2000" b="0">
                <a:solidFill>
                  <a:schemeClr val="tx1"/>
                </a:solidFill>
                <a:latin typeface="Arial" panose="020B0604020202020204" pitchFamily="34" charset="0"/>
              </a:rPr>
              <a:t>Oder rufen Sie die </a:t>
            </a:r>
            <a:r>
              <a:rPr lang="de-DE" sz="2000">
                <a:solidFill>
                  <a:srgbClr val="E30613"/>
                </a:solidFill>
                <a:latin typeface="Arial" panose="020B0604020202020204" pitchFamily="34" charset="0"/>
              </a:rPr>
              <a:t>KOSTENLOSE</a:t>
            </a:r>
            <a:r>
              <a:rPr lang="de-DE" sz="2000">
                <a:solidFill>
                  <a:schemeClr val="tx1"/>
                </a:solidFill>
                <a:latin typeface="Arial" panose="020B0604020202020204" pitchFamily="34" charset="0"/>
              </a:rPr>
              <a:t> Hotline </a:t>
            </a:r>
            <a:r>
              <a:rPr lang="de-DE" sz="2000" b="0">
                <a:solidFill>
                  <a:schemeClr val="tx1"/>
                </a:solidFill>
                <a:latin typeface="Arial" panose="020B0604020202020204" pitchFamily="34" charset="0"/>
              </a:rPr>
              <a:t>an:</a:t>
            </a:r>
            <a:r>
              <a:rPr lang="de-DE" sz="2000">
                <a:solidFill>
                  <a:schemeClr val="tx1"/>
                </a:solidFill>
                <a:latin typeface="Arial" panose="020B0604020202020204" pitchFamily="34" charset="0"/>
              </a:rPr>
              <a:t> 0800 – 55 55 005</a:t>
            </a:r>
          </a:p>
        </p:txBody>
      </p:sp>
      <p:sp>
        <p:nvSpPr>
          <p:cNvPr id="2" name="Titel 1">
            <a:extLst>
              <a:ext uri="{FF2B5EF4-FFF2-40B4-BE49-F238E27FC236}">
                <a16:creationId xmlns:a16="http://schemas.microsoft.com/office/drawing/2014/main" id="{B1C952D4-7F41-6EB3-3FA0-7DCB327FEC20}"/>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Tree>
    <p:extLst>
      <p:ext uri="{BB962C8B-B14F-4D97-AF65-F5344CB8AC3E}">
        <p14:creationId xmlns:p14="http://schemas.microsoft.com/office/powerpoint/2010/main" val="249542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27564-1F85-0917-9DC9-1E1B9497088C}"/>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9245CB90-8EB5-4718-F7F1-A5EFB2ED3900}"/>
              </a:ext>
            </a:extLst>
          </p:cNvPr>
          <p:cNvSpPr>
            <a:spLocks noGrp="1"/>
          </p:cNvSpPr>
          <p:nvPr>
            <p:ph type="subTitle" idx="1"/>
          </p:nvPr>
        </p:nvSpPr>
        <p:spPr>
          <a:xfrm>
            <a:off x="848139" y="6456947"/>
            <a:ext cx="8159503" cy="288758"/>
          </a:xfrm>
        </p:spPr>
        <p:txBody>
          <a:bodyPr/>
          <a:lstStyle/>
          <a:p>
            <a:pPr marL="0" indent="0" algn="l" eaLnBrk="1" hangingPunct="1">
              <a:buFontTx/>
              <a:buNone/>
              <a:defRPr/>
            </a:pPr>
            <a:endParaRPr lang="nl-NL" altLang="nl-NL" sz="1400" dirty="0">
              <a:solidFill>
                <a:schemeClr val="bg1"/>
              </a:solidFill>
            </a:endParaRPr>
          </a:p>
        </p:txBody>
      </p:sp>
      <p:pic>
        <p:nvPicPr>
          <p:cNvPr id="12" name="Afbeelding 11" descr="Afbeelding met schermopname, Rechthoek&#10;&#10;Automatisch gegenereerde beschrijving">
            <a:extLst>
              <a:ext uri="{FF2B5EF4-FFF2-40B4-BE49-F238E27FC236}">
                <a16:creationId xmlns:a16="http://schemas.microsoft.com/office/drawing/2014/main" id="{8F4CC597-5922-C51B-57A1-08FFADF2E73C}"/>
              </a:ext>
            </a:extLst>
          </p:cNvPr>
          <p:cNvPicPr>
            <a:picLocks noChangeAspect="1"/>
          </p:cNvPicPr>
          <p:nvPr/>
        </p:nvPicPr>
        <p:blipFill>
          <a:blip r:embed="rId3"/>
          <a:srcRect l="26772" b="51404"/>
          <a:stretch>
            <a:fillRect/>
          </a:stretch>
        </p:blipFill>
        <p:spPr>
          <a:xfrm>
            <a:off x="0" y="1407753"/>
            <a:ext cx="5691372" cy="960857"/>
          </a:xfrm>
          <a:prstGeom prst="rect">
            <a:avLst/>
          </a:prstGeom>
        </p:spPr>
      </p:pic>
      <p:sp>
        <p:nvSpPr>
          <p:cNvPr id="13" name="Titel 1">
            <a:extLst>
              <a:ext uri="{FF2B5EF4-FFF2-40B4-BE49-F238E27FC236}">
                <a16:creationId xmlns:a16="http://schemas.microsoft.com/office/drawing/2014/main" id="{CC065348-8405-65CC-B29F-880D5904CD44}"/>
              </a:ext>
            </a:extLst>
          </p:cNvPr>
          <p:cNvSpPr txBox="1">
            <a:spLocks/>
          </p:cNvSpPr>
          <p:nvPr/>
        </p:nvSpPr>
        <p:spPr>
          <a:xfrm>
            <a:off x="848139" y="1604667"/>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Wann ist Lärm schädlich?</a:t>
            </a:r>
          </a:p>
        </p:txBody>
      </p:sp>
      <p:sp>
        <p:nvSpPr>
          <p:cNvPr id="6" name="Titel 1">
            <a:extLst>
              <a:ext uri="{FF2B5EF4-FFF2-40B4-BE49-F238E27FC236}">
                <a16:creationId xmlns:a16="http://schemas.microsoft.com/office/drawing/2014/main" id="{8AEDF9F1-A8CB-6A82-8E23-89CCC4F8EA06}"/>
              </a:ext>
            </a:extLst>
          </p:cNvPr>
          <p:cNvSpPr txBox="1">
            <a:spLocks/>
          </p:cNvSpPr>
          <p:nvPr/>
        </p:nvSpPr>
        <p:spPr>
          <a:xfrm>
            <a:off x="848139" y="3268561"/>
            <a:ext cx="699375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dirty="0">
                <a:solidFill>
                  <a:schemeClr val="tx1"/>
                </a:solidFill>
                <a:latin typeface="Arial" panose="020B0604020202020204" pitchFamily="34" charset="0"/>
              </a:rPr>
              <a:t>Lautstärke    &gt; </a:t>
            </a:r>
            <a:r>
              <a:rPr lang="de-DE" sz="2000" b="0" dirty="0">
                <a:solidFill>
                  <a:schemeClr val="tx1"/>
                </a:solidFill>
                <a:latin typeface="Arial" panose="020B0604020202020204" pitchFamily="34" charset="0"/>
              </a:rPr>
              <a:t>Anzahl der Dezibel</a:t>
            </a:r>
          </a:p>
        </p:txBody>
      </p:sp>
      <p:sp>
        <p:nvSpPr>
          <p:cNvPr id="7" name="Titel 1">
            <a:extLst>
              <a:ext uri="{FF2B5EF4-FFF2-40B4-BE49-F238E27FC236}">
                <a16:creationId xmlns:a16="http://schemas.microsoft.com/office/drawing/2014/main" id="{FC294845-7E48-3983-F5CD-F65B06264DC1}"/>
              </a:ext>
            </a:extLst>
          </p:cNvPr>
          <p:cNvSpPr txBox="1">
            <a:spLocks/>
          </p:cNvSpPr>
          <p:nvPr/>
        </p:nvSpPr>
        <p:spPr>
          <a:xfrm>
            <a:off x="848139" y="3813311"/>
            <a:ext cx="7653310" cy="534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ct val="100000"/>
              </a:lnSpc>
              <a:buClr>
                <a:srgbClr val="E30613"/>
              </a:buClr>
              <a:buFont typeface="Arial" panose="020B0604020202020204" pitchFamily="34" charset="0"/>
              <a:buChar char="•"/>
            </a:pPr>
            <a:r>
              <a:rPr lang="de-DE" sz="2000" dirty="0">
                <a:solidFill>
                  <a:schemeClr val="tx1"/>
                </a:solidFill>
                <a:latin typeface="Arial" panose="020B0604020202020204" pitchFamily="34" charset="0"/>
              </a:rPr>
              <a:t>Dauer	 &gt; </a:t>
            </a:r>
            <a:r>
              <a:rPr lang="de-DE" sz="2000" b="0" dirty="0">
                <a:solidFill>
                  <a:schemeClr val="tx1"/>
                </a:solidFill>
                <a:latin typeface="Arial" panose="020B0604020202020204" pitchFamily="34" charset="0"/>
              </a:rPr>
              <a:t>wie lange Sie ein zu lautes Geräusch hören </a:t>
            </a:r>
          </a:p>
        </p:txBody>
      </p:sp>
      <p:sp>
        <p:nvSpPr>
          <p:cNvPr id="5" name="Titel 1">
            <a:extLst>
              <a:ext uri="{FF2B5EF4-FFF2-40B4-BE49-F238E27FC236}">
                <a16:creationId xmlns:a16="http://schemas.microsoft.com/office/drawing/2014/main" id="{8DAD2E25-9AE2-BBAF-DB73-EC0D23E95582}"/>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2" name="Afbeelding 1">
            <a:extLst>
              <a:ext uri="{FF2B5EF4-FFF2-40B4-BE49-F238E27FC236}">
                <a16:creationId xmlns:a16="http://schemas.microsoft.com/office/drawing/2014/main" id="{53F52B48-CFE4-67DA-AFC7-59EFBD1923B8}"/>
              </a:ext>
            </a:extLst>
          </p:cNvPr>
          <p:cNvPicPr>
            <a:picLocks noChangeAspect="1"/>
          </p:cNvPicPr>
          <p:nvPr/>
        </p:nvPicPr>
        <p:blipFill>
          <a:blip r:embed="rId4"/>
          <a:srcRect/>
          <a:stretch/>
        </p:blipFill>
        <p:spPr>
          <a:xfrm>
            <a:off x="8758932" y="1244211"/>
            <a:ext cx="3079986" cy="4827405"/>
          </a:xfrm>
          <a:prstGeom prst="rect">
            <a:avLst/>
          </a:prstGeom>
        </p:spPr>
      </p:pic>
      <p:sp>
        <p:nvSpPr>
          <p:cNvPr id="4" name="Titel 1">
            <a:extLst>
              <a:ext uri="{FF2B5EF4-FFF2-40B4-BE49-F238E27FC236}">
                <a16:creationId xmlns:a16="http://schemas.microsoft.com/office/drawing/2014/main" id="{75852800-E2AE-3750-103F-8402BAB6846B}"/>
              </a:ext>
            </a:extLst>
          </p:cNvPr>
          <p:cNvSpPr txBox="1">
            <a:spLocks/>
          </p:cNvSpPr>
          <p:nvPr/>
        </p:nvSpPr>
        <p:spPr>
          <a:xfrm>
            <a:off x="848139" y="2734548"/>
            <a:ext cx="699375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de-DE" sz="2000">
                <a:solidFill>
                  <a:schemeClr val="tx1"/>
                </a:solidFill>
                <a:latin typeface="Arial" panose="020B0604020202020204" pitchFamily="34" charset="0"/>
              </a:rPr>
              <a:t>Schädlicher Lärm steht immer im Zusammenhang mit:</a:t>
            </a:r>
          </a:p>
        </p:txBody>
      </p:sp>
      <p:sp>
        <p:nvSpPr>
          <p:cNvPr id="8" name="Titel 1">
            <a:extLst>
              <a:ext uri="{FF2B5EF4-FFF2-40B4-BE49-F238E27FC236}">
                <a16:creationId xmlns:a16="http://schemas.microsoft.com/office/drawing/2014/main" id="{DCC075C4-A5C9-D9DD-B9D8-05C975A8343B}"/>
              </a:ext>
            </a:extLst>
          </p:cNvPr>
          <p:cNvSpPr txBox="1">
            <a:spLocks/>
          </p:cNvSpPr>
          <p:nvPr/>
        </p:nvSpPr>
        <p:spPr>
          <a:xfrm>
            <a:off x="848139" y="4610668"/>
            <a:ext cx="6350018" cy="534731"/>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buClr>
                <a:srgbClr val="E30613"/>
              </a:buClr>
            </a:pPr>
            <a:r>
              <a:rPr lang="de-DE" sz="2000">
                <a:solidFill>
                  <a:srgbClr val="E30613"/>
                </a:solidFill>
                <a:latin typeface="Arial" panose="020B0604020202020204" pitchFamily="34" charset="0"/>
              </a:rPr>
              <a:t>Gefährdungsgrenze :  </a:t>
            </a:r>
            <a:r>
              <a:rPr lang="de-DE" sz="2000" b="0">
                <a:solidFill>
                  <a:schemeClr val="tx1"/>
                </a:solidFill>
                <a:latin typeface="Arial" panose="020B0604020202020204" pitchFamily="34" charset="0"/>
              </a:rPr>
              <a:t>80 dB(A), 8 Stunden am Tag.</a:t>
            </a:r>
          </a:p>
        </p:txBody>
      </p:sp>
    </p:spTree>
    <p:extLst>
      <p:ext uri="{BB962C8B-B14F-4D97-AF65-F5344CB8AC3E}">
        <p14:creationId xmlns:p14="http://schemas.microsoft.com/office/powerpoint/2010/main" val="238986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F333C-1031-6941-6814-7E5CAC289D80}"/>
            </a:ext>
          </a:extLst>
        </p:cNvPr>
        <p:cNvGrpSpPr/>
        <p:nvPr/>
      </p:nvGrpSpPr>
      <p:grpSpPr>
        <a:xfrm>
          <a:off x="0" y="0"/>
          <a:ext cx="0" cy="0"/>
          <a:chOff x="0" y="0"/>
          <a:chExt cx="0" cy="0"/>
        </a:xfrm>
      </p:grpSpPr>
      <p:sp>
        <p:nvSpPr>
          <p:cNvPr id="3" name="Ondertitel 2">
            <a:extLst>
              <a:ext uri="{FF2B5EF4-FFF2-40B4-BE49-F238E27FC236}">
                <a16:creationId xmlns:a16="http://schemas.microsoft.com/office/drawing/2014/main" id="{37C9B48B-FCFE-B898-1398-0ED4D035CAA6}"/>
              </a:ext>
            </a:extLst>
          </p:cNvPr>
          <p:cNvSpPr>
            <a:spLocks noGrp="1"/>
          </p:cNvSpPr>
          <p:nvPr>
            <p:ph type="subTitle" idx="1"/>
          </p:nvPr>
        </p:nvSpPr>
        <p:spPr>
          <a:xfrm>
            <a:off x="848139" y="6456947"/>
            <a:ext cx="8159503" cy="288758"/>
          </a:xfrm>
        </p:spPr>
        <p:txBody>
          <a:bodyPr/>
          <a:lstStyle/>
          <a:p>
            <a:pPr marL="0" indent="0" algn="l" eaLnBrk="1" hangingPunct="1">
              <a:buFontTx/>
              <a:buNone/>
              <a:defRPr/>
            </a:pPr>
            <a:endParaRPr lang="nl-NL" altLang="nl-NL" sz="1400" dirty="0">
              <a:solidFill>
                <a:schemeClr val="bg1"/>
              </a:solidFill>
            </a:endParaRPr>
          </a:p>
        </p:txBody>
      </p:sp>
      <p:pic>
        <p:nvPicPr>
          <p:cNvPr id="12" name="Afbeelding 11" descr="Afbeelding met schermopname, Rechthoek&#10;&#10;Automatisch gegenereerde beschrijving">
            <a:extLst>
              <a:ext uri="{FF2B5EF4-FFF2-40B4-BE49-F238E27FC236}">
                <a16:creationId xmlns:a16="http://schemas.microsoft.com/office/drawing/2014/main" id="{C770DF94-94E3-5BCC-E209-658CA0FEA8A4}"/>
              </a:ext>
            </a:extLst>
          </p:cNvPr>
          <p:cNvPicPr>
            <a:picLocks noChangeAspect="1"/>
          </p:cNvPicPr>
          <p:nvPr/>
        </p:nvPicPr>
        <p:blipFill>
          <a:blip r:embed="rId3"/>
          <a:srcRect l="50200" r="1" b="51404"/>
          <a:stretch>
            <a:fillRect/>
          </a:stretch>
        </p:blipFill>
        <p:spPr>
          <a:xfrm>
            <a:off x="0" y="1407753"/>
            <a:ext cx="3870532" cy="960857"/>
          </a:xfrm>
          <a:prstGeom prst="rect">
            <a:avLst/>
          </a:prstGeom>
        </p:spPr>
      </p:pic>
      <p:sp>
        <p:nvSpPr>
          <p:cNvPr id="13" name="Titel 1">
            <a:extLst>
              <a:ext uri="{FF2B5EF4-FFF2-40B4-BE49-F238E27FC236}">
                <a16:creationId xmlns:a16="http://schemas.microsoft.com/office/drawing/2014/main" id="{1CAD16A8-EF5A-405F-577B-A694352DFD2B}"/>
              </a:ext>
            </a:extLst>
          </p:cNvPr>
          <p:cNvSpPr txBox="1">
            <a:spLocks noChangeAspect="1"/>
          </p:cNvSpPr>
          <p:nvPr/>
        </p:nvSpPr>
        <p:spPr>
          <a:xfrm>
            <a:off x="848139" y="1479342"/>
            <a:ext cx="4758577"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dirty="0">
                <a:solidFill>
                  <a:schemeClr val="bg1"/>
                </a:solidFill>
                <a:latin typeface="Arial" panose="020B0604020202020204" pitchFamily="34" charset="0"/>
              </a:rPr>
              <a:t>Wann ist ein </a:t>
            </a:r>
          </a:p>
          <a:p>
            <a:pPr algn="l">
              <a:lnSpc>
                <a:spcPct val="100000"/>
              </a:lnSpc>
            </a:pPr>
            <a:r>
              <a:rPr lang="de-DE" sz="2000" dirty="0">
                <a:solidFill>
                  <a:schemeClr val="bg1"/>
                </a:solidFill>
                <a:latin typeface="Arial" panose="020B0604020202020204" pitchFamily="34" charset="0"/>
              </a:rPr>
              <a:t>Geräusch schädlich?</a:t>
            </a:r>
          </a:p>
        </p:txBody>
      </p:sp>
      <p:sp>
        <p:nvSpPr>
          <p:cNvPr id="5" name="Titel 1">
            <a:extLst>
              <a:ext uri="{FF2B5EF4-FFF2-40B4-BE49-F238E27FC236}">
                <a16:creationId xmlns:a16="http://schemas.microsoft.com/office/drawing/2014/main" id="{AE3660C6-10D3-69AB-98FB-1339092CBFBA}"/>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9" name="Afbeelding 8">
            <a:extLst>
              <a:ext uri="{FF2B5EF4-FFF2-40B4-BE49-F238E27FC236}">
                <a16:creationId xmlns:a16="http://schemas.microsoft.com/office/drawing/2014/main" id="{4DD31F44-B718-6398-AD32-22510FCD98D3}"/>
              </a:ext>
            </a:extLst>
          </p:cNvPr>
          <p:cNvPicPr>
            <a:picLocks noChangeAspect="1"/>
          </p:cNvPicPr>
          <p:nvPr/>
        </p:nvPicPr>
        <p:blipFill>
          <a:blip r:embed="rId4"/>
          <a:srcRect/>
          <a:stretch/>
        </p:blipFill>
        <p:spPr>
          <a:xfrm>
            <a:off x="4127157" y="1185414"/>
            <a:ext cx="7216704" cy="5035489"/>
          </a:xfrm>
          <a:prstGeom prst="rect">
            <a:avLst/>
          </a:prstGeom>
        </p:spPr>
      </p:pic>
    </p:spTree>
    <p:extLst>
      <p:ext uri="{BB962C8B-B14F-4D97-AF65-F5344CB8AC3E}">
        <p14:creationId xmlns:p14="http://schemas.microsoft.com/office/powerpoint/2010/main" val="384010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CCC25-AFE3-5748-8BB4-D875E97733FD}"/>
            </a:ext>
          </a:extLst>
        </p:cNvPr>
        <p:cNvGrpSpPr/>
        <p:nvPr/>
      </p:nvGrpSpPr>
      <p:grpSpPr>
        <a:xfrm>
          <a:off x="0" y="0"/>
          <a:ext cx="0" cy="0"/>
          <a:chOff x="0" y="0"/>
          <a:chExt cx="0" cy="0"/>
        </a:xfrm>
      </p:grpSpPr>
      <p:pic>
        <p:nvPicPr>
          <p:cNvPr id="2" name="Afbeelding 1" descr="Afbeelding met schermopname, Rechthoek&#10;&#10;Automatisch gegenereerde beschrijving">
            <a:extLst>
              <a:ext uri="{FF2B5EF4-FFF2-40B4-BE49-F238E27FC236}">
                <a16:creationId xmlns:a16="http://schemas.microsoft.com/office/drawing/2014/main" id="{CD66B95D-6B71-508D-DA21-B889B61E1242}"/>
              </a:ext>
            </a:extLst>
          </p:cNvPr>
          <p:cNvPicPr>
            <a:picLocks noChangeAspect="1"/>
          </p:cNvPicPr>
          <p:nvPr/>
        </p:nvPicPr>
        <p:blipFill>
          <a:blip r:embed="rId3"/>
          <a:srcRect l="21568" r="1" b="51404"/>
          <a:stretch>
            <a:fillRect/>
          </a:stretch>
        </p:blipFill>
        <p:spPr>
          <a:xfrm>
            <a:off x="0" y="1400379"/>
            <a:ext cx="6096000" cy="960857"/>
          </a:xfrm>
          <a:prstGeom prst="rect">
            <a:avLst/>
          </a:prstGeom>
        </p:spPr>
      </p:pic>
      <p:sp>
        <p:nvSpPr>
          <p:cNvPr id="3" name="Ondertitel 2">
            <a:extLst>
              <a:ext uri="{FF2B5EF4-FFF2-40B4-BE49-F238E27FC236}">
                <a16:creationId xmlns:a16="http://schemas.microsoft.com/office/drawing/2014/main" id="{7AE0A17A-6FA4-F8D0-CAB6-0A2ED06C2039}"/>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35F959EA-437E-D80F-3275-8028C4D42CDD}"/>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14" name="Titel 1">
            <a:extLst>
              <a:ext uri="{FF2B5EF4-FFF2-40B4-BE49-F238E27FC236}">
                <a16:creationId xmlns:a16="http://schemas.microsoft.com/office/drawing/2014/main" id="{F0F43711-B65B-BD6E-ECE2-4E00A2F3B46A}"/>
              </a:ext>
            </a:extLst>
          </p:cNvPr>
          <p:cNvSpPr txBox="1">
            <a:spLocks/>
          </p:cNvSpPr>
          <p:nvPr/>
        </p:nvSpPr>
        <p:spPr>
          <a:xfrm>
            <a:off x="848139" y="1631308"/>
            <a:ext cx="5651515"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Lärmerzeugende Aktivitäten</a:t>
            </a:r>
          </a:p>
        </p:txBody>
      </p:sp>
      <p:sp>
        <p:nvSpPr>
          <p:cNvPr id="4" name="Titel 1">
            <a:extLst>
              <a:ext uri="{FF2B5EF4-FFF2-40B4-BE49-F238E27FC236}">
                <a16:creationId xmlns:a16="http://schemas.microsoft.com/office/drawing/2014/main" id="{DE288A6F-8110-CA56-09A1-530C46759AD0}"/>
              </a:ext>
            </a:extLst>
          </p:cNvPr>
          <p:cNvSpPr txBox="1">
            <a:spLocks/>
          </p:cNvSpPr>
          <p:nvPr/>
        </p:nvSpPr>
        <p:spPr>
          <a:xfrm>
            <a:off x="848139" y="2543464"/>
            <a:ext cx="10227074" cy="33530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ts val="1800"/>
              </a:lnSpc>
              <a:spcBef>
                <a:spcPts val="0"/>
              </a:spcBef>
              <a:defRPr/>
            </a:pPr>
            <a:r>
              <a:rPr lang="de-DE" sz="2000" dirty="0">
                <a:solidFill>
                  <a:schemeClr val="tx1"/>
                </a:solidFill>
                <a:latin typeface="Arial" panose="020B0604020202020204" pitchFamily="34" charset="0"/>
              </a:rPr>
              <a:t>Bearbeitungstätigkeiten:			Lärmpegel in dB(A):</a:t>
            </a:r>
          </a:p>
          <a:p>
            <a:pPr algn="l">
              <a:lnSpc>
                <a:spcPts val="1800"/>
              </a:lnSpc>
              <a:spcBef>
                <a:spcPts val="0"/>
              </a:spcBef>
              <a:defRPr/>
            </a:pPr>
            <a:endParaRPr lang="pl-PL" sz="2000" b="0" dirty="0">
              <a:solidFill>
                <a:schemeClr val="tx1"/>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A25DEEAB-99E7-03E1-1CC6-82C4C9CE954F}"/>
              </a:ext>
            </a:extLst>
          </p:cNvPr>
          <p:cNvSpPr txBox="1">
            <a:spLocks/>
          </p:cNvSpPr>
          <p:nvPr/>
        </p:nvSpPr>
        <p:spPr>
          <a:xfrm>
            <a:off x="848138" y="2928834"/>
            <a:ext cx="10742499" cy="367249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marL="342900" indent="-342900" algn="l">
              <a:lnSpc>
                <a:spcPts val="1700"/>
              </a:lnSpc>
              <a:spcBef>
                <a:spcPts val="0"/>
              </a:spcBef>
              <a:spcAft>
                <a:spcPts val="1200"/>
              </a:spcAft>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Sägen mit einer Bandsäge			</a:t>
            </a:r>
            <a:r>
              <a:rPr lang="de-DE" sz="2000" b="0" dirty="0">
                <a:solidFill>
                  <a:srgbClr val="FF0000"/>
                </a:solidFill>
                <a:latin typeface="Arial" panose="020B0604020202020204" pitchFamily="34" charset="0"/>
              </a:rPr>
              <a:t>70 - 85</a:t>
            </a:r>
          </a:p>
          <a:p>
            <a:pPr marL="342900" indent="-342900" algn="l">
              <a:lnSpc>
                <a:spcPts val="1700"/>
              </a:lnSpc>
              <a:spcBef>
                <a:spcPts val="0"/>
              </a:spcBef>
              <a:spcAft>
                <a:spcPts val="1200"/>
              </a:spcAft>
              <a:buClr>
                <a:srgbClr val="E30613"/>
              </a:buClr>
              <a:buFont typeface="Arial" panose="020B0604020202020204" pitchFamily="34" charset="0"/>
              <a:buChar char="•"/>
              <a:defRPr/>
            </a:pPr>
            <a:r>
              <a:rPr lang="de-DE" sz="2000" b="0" dirty="0">
                <a:solidFill>
                  <a:schemeClr val="tx1"/>
                </a:solidFill>
                <a:latin typeface="Arial" panose="020B0604020202020204" pitchFamily="34" charset="0"/>
              </a:rPr>
              <a:t>Schweißen: 	Elektrisch			</a:t>
            </a:r>
            <a:r>
              <a:rPr lang="de-DE" sz="2000" b="0" dirty="0">
                <a:solidFill>
                  <a:srgbClr val="FF0000"/>
                </a:solidFill>
                <a:latin typeface="Arial" panose="020B0604020202020204" pitchFamily="34" charset="0"/>
              </a:rPr>
              <a:t>85</a:t>
            </a:r>
          </a:p>
          <a:p>
            <a:pPr algn="l">
              <a:lnSpc>
                <a:spcPts val="1700"/>
              </a:lnSpc>
              <a:spcBef>
                <a:spcPts val="0"/>
              </a:spcBef>
              <a:spcAft>
                <a:spcPts val="1200"/>
              </a:spcAft>
              <a:buClr>
                <a:srgbClr val="E30613"/>
              </a:buClr>
              <a:defRPr/>
            </a:pPr>
            <a:r>
              <a:rPr lang="de-DE" sz="2000" b="0" dirty="0">
                <a:solidFill>
                  <a:schemeClr val="tx1"/>
                </a:solidFill>
                <a:latin typeface="Arial" panose="020B0604020202020204" pitchFamily="34" charset="0"/>
              </a:rPr>
              <a:t>		MIG				</a:t>
            </a:r>
            <a:r>
              <a:rPr lang="de-DE" sz="2000" b="0" dirty="0">
                <a:solidFill>
                  <a:srgbClr val="FF0000"/>
                </a:solidFill>
                <a:latin typeface="Arial" panose="020B0604020202020204" pitchFamily="34" charset="0"/>
              </a:rPr>
              <a:t>90 - 100</a:t>
            </a:r>
          </a:p>
          <a:p>
            <a:pPr algn="l">
              <a:lnSpc>
                <a:spcPts val="1700"/>
              </a:lnSpc>
              <a:spcBef>
                <a:spcPts val="0"/>
              </a:spcBef>
              <a:spcAft>
                <a:spcPts val="1200"/>
              </a:spcAft>
              <a:buClr>
                <a:srgbClr val="E30613"/>
              </a:buClr>
              <a:defRPr/>
            </a:pPr>
            <a:r>
              <a:rPr lang="de-DE" sz="2000" b="0" dirty="0">
                <a:solidFill>
                  <a:schemeClr val="tx1"/>
                </a:solidFill>
                <a:latin typeface="Arial" panose="020B0604020202020204" pitchFamily="34" charset="0"/>
              </a:rPr>
              <a:t>		TIG				</a:t>
            </a:r>
            <a:r>
              <a:rPr lang="de-DE" sz="2000" b="0" dirty="0">
                <a:solidFill>
                  <a:srgbClr val="008000"/>
                </a:solidFill>
                <a:latin typeface="Arial" panose="020B0604020202020204" pitchFamily="34" charset="0"/>
              </a:rPr>
              <a:t>65 - 75</a:t>
            </a: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de-DE" sz="2000" b="0" dirty="0">
                <a:solidFill>
                  <a:schemeClr val="tx1"/>
                </a:solidFill>
                <a:latin typeface="Arial" panose="020B0604020202020204" pitchFamily="34" charset="0"/>
              </a:rPr>
              <a:t>Schneiden					</a:t>
            </a:r>
            <a:r>
              <a:rPr lang="de-DE" sz="2000" b="0" dirty="0">
                <a:solidFill>
                  <a:srgbClr val="FF0000"/>
                </a:solidFill>
                <a:latin typeface="Arial" panose="020B0604020202020204" pitchFamily="34" charset="0"/>
              </a:rPr>
              <a:t>88 - 98</a:t>
            </a: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de-DE" sz="2000" b="0" dirty="0">
                <a:solidFill>
                  <a:schemeClr val="tx1"/>
                </a:solidFill>
                <a:latin typeface="Arial" panose="020B0604020202020204" pitchFamily="34" charset="0"/>
              </a:rPr>
              <a:t>Stanzen						</a:t>
            </a:r>
            <a:r>
              <a:rPr lang="de-DE" sz="2000" b="0" dirty="0">
                <a:solidFill>
                  <a:srgbClr val="FF0000"/>
                </a:solidFill>
                <a:latin typeface="Arial" panose="020B0604020202020204" pitchFamily="34" charset="0"/>
              </a:rPr>
              <a:t>90 - 110</a:t>
            </a: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de-DE" sz="2000" b="0" dirty="0">
                <a:solidFill>
                  <a:schemeClr val="tx1"/>
                </a:solidFill>
                <a:latin typeface="Arial" panose="020B0604020202020204" pitchFamily="34" charset="0"/>
              </a:rPr>
              <a:t>Hämmern					</a:t>
            </a:r>
            <a:r>
              <a:rPr lang="de-DE" sz="2000" b="0" dirty="0">
                <a:solidFill>
                  <a:srgbClr val="FF0000"/>
                </a:solidFill>
                <a:latin typeface="Arial" panose="020B0604020202020204" pitchFamily="34" charset="0"/>
              </a:rPr>
              <a:t>95 - 110</a:t>
            </a: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de-DE" sz="2000" b="0" dirty="0">
                <a:solidFill>
                  <a:schemeClr val="tx1"/>
                </a:solidFill>
                <a:latin typeface="Arial" panose="020B0604020202020204" pitchFamily="34" charset="0"/>
              </a:rPr>
              <a:t>Schleifen mit Winkelschleifer			</a:t>
            </a:r>
            <a:r>
              <a:rPr lang="de-DE" sz="2000" b="0" dirty="0">
                <a:solidFill>
                  <a:srgbClr val="FF0000"/>
                </a:solidFill>
                <a:latin typeface="Arial" panose="020B0604020202020204" pitchFamily="34" charset="0"/>
              </a:rPr>
              <a:t>95 - 115</a:t>
            </a:r>
          </a:p>
          <a:p>
            <a:pPr marL="342900" indent="-342900" algn="l">
              <a:lnSpc>
                <a:spcPts val="1700"/>
              </a:lnSpc>
              <a:spcBef>
                <a:spcPts val="0"/>
              </a:spcBef>
              <a:spcAft>
                <a:spcPts val="1200"/>
              </a:spcAft>
              <a:buClr>
                <a:srgbClr val="E30613"/>
              </a:buClr>
              <a:buFont typeface="Arial" panose="020B0604020202020204" pitchFamily="34" charset="0"/>
              <a:buChar char="•"/>
              <a:tabLst>
                <a:tab pos="1439863" algn="l"/>
              </a:tabLst>
              <a:defRPr/>
            </a:pPr>
            <a:r>
              <a:rPr lang="de-DE" sz="2000" b="0" dirty="0">
                <a:solidFill>
                  <a:schemeClr val="tx1"/>
                </a:solidFill>
                <a:latin typeface="Arial" panose="020B0604020202020204" pitchFamily="34" charset="0"/>
              </a:rPr>
              <a:t>Reinigen mit Druckluft			</a:t>
            </a:r>
            <a:r>
              <a:rPr lang="de-DE" sz="2000" b="0" dirty="0">
                <a:solidFill>
                  <a:srgbClr val="FF0000"/>
                </a:solidFill>
                <a:latin typeface="Arial" panose="020B0604020202020204" pitchFamily="34" charset="0"/>
              </a:rPr>
              <a:t>99 - 103</a:t>
            </a:r>
          </a:p>
        </p:txBody>
      </p:sp>
    </p:spTree>
    <p:extLst>
      <p:ext uri="{BB962C8B-B14F-4D97-AF65-F5344CB8AC3E}">
        <p14:creationId xmlns:p14="http://schemas.microsoft.com/office/powerpoint/2010/main" val="29092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7182F-78E3-0AFB-C189-A74D566273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B70586-CA70-3DE3-73DC-C9B1EE263E3E}"/>
              </a:ext>
            </a:extLst>
          </p:cNvPr>
          <p:cNvSpPr>
            <a:spLocks noGrp="1"/>
          </p:cNvSpPr>
          <p:nvPr>
            <p:ph type="ctrTitle"/>
          </p:nvPr>
        </p:nvSpPr>
        <p:spPr>
          <a:xfrm>
            <a:off x="5135934" y="2860928"/>
            <a:ext cx="7491189" cy="589230"/>
          </a:xfrm>
        </p:spPr>
        <p:txBody>
          <a:bodyPr>
            <a:noAutofit/>
          </a:bodyPr>
          <a:lstStyle/>
          <a:p>
            <a:pPr algn="l">
              <a:lnSpc>
                <a:spcPct val="100000"/>
              </a:lnSpc>
            </a:pPr>
            <a:r>
              <a:rPr lang="de-DE" sz="2000" b="0" dirty="0">
                <a:solidFill>
                  <a:schemeClr val="tx1"/>
                </a:solidFill>
                <a:latin typeface="Arial" panose="020B0604020202020204" pitchFamily="34" charset="0"/>
                <a:sym typeface="Lucida Grande" panose="020B0600040502020204" pitchFamily="34" charset="0"/>
              </a:rPr>
              <a:t>A. Ab 80 Dezibel</a:t>
            </a:r>
          </a:p>
        </p:txBody>
      </p:sp>
      <p:sp>
        <p:nvSpPr>
          <p:cNvPr id="3" name="Ondertitel 2">
            <a:extLst>
              <a:ext uri="{FF2B5EF4-FFF2-40B4-BE49-F238E27FC236}">
                <a16:creationId xmlns:a16="http://schemas.microsoft.com/office/drawing/2014/main" id="{E776E472-2670-85DB-3C4B-C45BA1D9479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CAFB1704-5A77-BC1D-A94A-27536934FCF5}"/>
              </a:ext>
            </a:extLst>
          </p:cNvPr>
          <p:cNvSpPr txBox="1">
            <a:spLocks/>
          </p:cNvSpPr>
          <p:nvPr/>
        </p:nvSpPr>
        <p:spPr>
          <a:xfrm>
            <a:off x="5135934" y="3637042"/>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a:solidFill>
                  <a:schemeClr val="tx1"/>
                </a:solidFill>
                <a:latin typeface="Arial" panose="020B0604020202020204" pitchFamily="34" charset="0"/>
                <a:sym typeface="Lucida Grande" panose="020B0600040502020204" pitchFamily="34" charset="0"/>
              </a:rPr>
              <a:t>B. Ab 85 Dezibel</a:t>
            </a:r>
          </a:p>
        </p:txBody>
      </p:sp>
      <p:sp>
        <p:nvSpPr>
          <p:cNvPr id="10" name="Titel 1">
            <a:extLst>
              <a:ext uri="{FF2B5EF4-FFF2-40B4-BE49-F238E27FC236}">
                <a16:creationId xmlns:a16="http://schemas.microsoft.com/office/drawing/2014/main" id="{EFF8A202-6973-2558-6443-46C3A7137433}"/>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1A76A16A-95FD-4B17-81B8-3EF2B1535162}"/>
              </a:ext>
            </a:extLst>
          </p:cNvPr>
          <p:cNvPicPr>
            <a:picLocks noChangeAspect="1"/>
          </p:cNvPicPr>
          <p:nvPr/>
        </p:nvPicPr>
        <p:blipFill>
          <a:blip r:embed="rId3"/>
          <a:srcRect l="9193" b="51404"/>
          <a:stretch>
            <a:fillRect/>
          </a:stretch>
        </p:blipFill>
        <p:spPr>
          <a:xfrm>
            <a:off x="0" y="1407753"/>
            <a:ext cx="7057678" cy="960857"/>
          </a:xfrm>
          <a:prstGeom prst="rect">
            <a:avLst/>
          </a:prstGeom>
        </p:spPr>
      </p:pic>
      <p:sp>
        <p:nvSpPr>
          <p:cNvPr id="14" name="Titel 1">
            <a:extLst>
              <a:ext uri="{FF2B5EF4-FFF2-40B4-BE49-F238E27FC236}">
                <a16:creationId xmlns:a16="http://schemas.microsoft.com/office/drawing/2014/main" id="{6A4E7D4F-241E-6817-EE27-E718A200BB2C}"/>
              </a:ext>
            </a:extLst>
          </p:cNvPr>
          <p:cNvSpPr txBox="1">
            <a:spLocks/>
          </p:cNvSpPr>
          <p:nvPr/>
        </p:nvSpPr>
        <p:spPr>
          <a:xfrm>
            <a:off x="848139" y="1631308"/>
            <a:ext cx="6415972"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Wann ist ein Geräusch schädlich?</a:t>
            </a:r>
          </a:p>
        </p:txBody>
      </p:sp>
      <p:sp>
        <p:nvSpPr>
          <p:cNvPr id="4" name="Titel 1">
            <a:extLst>
              <a:ext uri="{FF2B5EF4-FFF2-40B4-BE49-F238E27FC236}">
                <a16:creationId xmlns:a16="http://schemas.microsoft.com/office/drawing/2014/main" id="{A5BA8D04-15EE-19E0-9CD7-EB4D4C452325}"/>
              </a:ext>
            </a:extLst>
          </p:cNvPr>
          <p:cNvSpPr txBox="1">
            <a:spLocks/>
          </p:cNvSpPr>
          <p:nvPr/>
        </p:nvSpPr>
        <p:spPr>
          <a:xfrm>
            <a:off x="5135934" y="4368562"/>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a:solidFill>
                  <a:schemeClr val="tx1"/>
                </a:solidFill>
                <a:latin typeface="Arial" panose="020B0604020202020204" pitchFamily="34" charset="0"/>
                <a:sym typeface="Lucida Grande" panose="020B0600040502020204" pitchFamily="34" charset="0"/>
              </a:rPr>
              <a:t>C. Ab 90 Dezibel</a:t>
            </a:r>
          </a:p>
        </p:txBody>
      </p:sp>
    </p:spTree>
    <p:extLst>
      <p:ext uri="{BB962C8B-B14F-4D97-AF65-F5344CB8AC3E}">
        <p14:creationId xmlns:p14="http://schemas.microsoft.com/office/powerpoint/2010/main" val="24782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9BE9-8995-1AFD-0F21-AFA0E56BAF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4CF4B0-DDD5-48B4-C2EB-E045B7DD47FD}"/>
              </a:ext>
            </a:extLst>
          </p:cNvPr>
          <p:cNvSpPr>
            <a:spLocks noGrp="1"/>
          </p:cNvSpPr>
          <p:nvPr>
            <p:ph type="ctrTitle"/>
          </p:nvPr>
        </p:nvSpPr>
        <p:spPr>
          <a:xfrm>
            <a:off x="2738723" y="2652886"/>
            <a:ext cx="7491189" cy="589230"/>
          </a:xfrm>
        </p:spPr>
        <p:txBody>
          <a:bodyPr>
            <a:noAutofit/>
          </a:bodyPr>
          <a:lstStyle/>
          <a:p>
            <a:pPr algn="l">
              <a:lnSpc>
                <a:spcPct val="100000"/>
              </a:lnSpc>
            </a:pPr>
            <a:r>
              <a:rPr lang="de-DE" sz="2000" b="0" dirty="0">
                <a:solidFill>
                  <a:schemeClr val="tx1"/>
                </a:solidFill>
                <a:latin typeface="Arial" panose="020B0604020202020204" pitchFamily="34" charset="0"/>
                <a:sym typeface="Lucida Grande" panose="020B0600040502020204" pitchFamily="34" charset="0"/>
              </a:rPr>
              <a:t>A. Wenn Sie die andere Person nicht mehr deutlich hören.</a:t>
            </a:r>
          </a:p>
        </p:txBody>
      </p:sp>
      <p:sp>
        <p:nvSpPr>
          <p:cNvPr id="3" name="Ondertitel 2">
            <a:extLst>
              <a:ext uri="{FF2B5EF4-FFF2-40B4-BE49-F238E27FC236}">
                <a16:creationId xmlns:a16="http://schemas.microsoft.com/office/drawing/2014/main" id="{1C71E951-E4F4-0123-D433-1A97CA54834E}"/>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6" name="Titel 1">
            <a:extLst>
              <a:ext uri="{FF2B5EF4-FFF2-40B4-BE49-F238E27FC236}">
                <a16:creationId xmlns:a16="http://schemas.microsoft.com/office/drawing/2014/main" id="{E4527BBB-D620-7FC6-24C3-6AE0F11D0032}"/>
              </a:ext>
            </a:extLst>
          </p:cNvPr>
          <p:cNvSpPr txBox="1">
            <a:spLocks/>
          </p:cNvSpPr>
          <p:nvPr/>
        </p:nvSpPr>
        <p:spPr>
          <a:xfrm>
            <a:off x="2738723" y="3429000"/>
            <a:ext cx="4758577"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a:solidFill>
                  <a:schemeClr val="tx1"/>
                </a:solidFill>
                <a:latin typeface="Arial" panose="020B0604020202020204" pitchFamily="34" charset="0"/>
                <a:sym typeface="Lucida Grande" panose="020B0600040502020204" pitchFamily="34" charset="0"/>
              </a:rPr>
              <a:t>B. Wenn das Geräusch störend ist.</a:t>
            </a:r>
          </a:p>
        </p:txBody>
      </p:sp>
      <p:sp>
        <p:nvSpPr>
          <p:cNvPr id="10" name="Titel 1">
            <a:extLst>
              <a:ext uri="{FF2B5EF4-FFF2-40B4-BE49-F238E27FC236}">
                <a16:creationId xmlns:a16="http://schemas.microsoft.com/office/drawing/2014/main" id="{C56C5917-710F-0B15-FDAA-29F6A1970F88}"/>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pic>
        <p:nvPicPr>
          <p:cNvPr id="11" name="Afbeelding 10" descr="Afbeelding met schermopname, Rechthoek&#10;&#10;Automatisch gegenereerde beschrijving">
            <a:extLst>
              <a:ext uri="{FF2B5EF4-FFF2-40B4-BE49-F238E27FC236}">
                <a16:creationId xmlns:a16="http://schemas.microsoft.com/office/drawing/2014/main" id="{E4151D04-2378-9B02-27C3-06497DB1026A}"/>
              </a:ext>
            </a:extLst>
          </p:cNvPr>
          <p:cNvPicPr>
            <a:picLocks noChangeAspect="1"/>
          </p:cNvPicPr>
          <p:nvPr/>
        </p:nvPicPr>
        <p:blipFill>
          <a:blip r:embed="rId3"/>
          <a:srcRect l="5630" b="51404"/>
          <a:stretch>
            <a:fillRect/>
          </a:stretch>
        </p:blipFill>
        <p:spPr>
          <a:xfrm>
            <a:off x="3113903" y="1407753"/>
            <a:ext cx="7334591" cy="960857"/>
          </a:xfrm>
          <a:prstGeom prst="rect">
            <a:avLst/>
          </a:prstGeom>
        </p:spPr>
      </p:pic>
      <p:sp>
        <p:nvSpPr>
          <p:cNvPr id="4" name="Titel 1">
            <a:extLst>
              <a:ext uri="{FF2B5EF4-FFF2-40B4-BE49-F238E27FC236}">
                <a16:creationId xmlns:a16="http://schemas.microsoft.com/office/drawing/2014/main" id="{10241539-6422-89ED-8A3B-E69C2D6F6C06}"/>
              </a:ext>
            </a:extLst>
          </p:cNvPr>
          <p:cNvSpPr txBox="1">
            <a:spLocks/>
          </p:cNvSpPr>
          <p:nvPr/>
        </p:nvSpPr>
        <p:spPr>
          <a:xfrm>
            <a:off x="2738723" y="4160520"/>
            <a:ext cx="8481212" cy="58923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2000" b="0" dirty="0">
                <a:solidFill>
                  <a:schemeClr val="tx1"/>
                </a:solidFill>
                <a:latin typeface="Arial" panose="020B0604020202020204" pitchFamily="34" charset="0"/>
                <a:sym typeface="Lucida Grande" panose="020B0600040502020204" pitchFamily="34" charset="0"/>
              </a:rPr>
              <a:t>C. Wenn das Geräusch Ohrenschmerzen verursacht.</a:t>
            </a:r>
          </a:p>
        </p:txBody>
      </p:sp>
      <p:pic>
        <p:nvPicPr>
          <p:cNvPr id="5" name="Afbeelding 4" descr="Afbeelding met schermopname, Rechthoek&#10;&#10;Automatisch gegenereerde beschrijving">
            <a:extLst>
              <a:ext uri="{FF2B5EF4-FFF2-40B4-BE49-F238E27FC236}">
                <a16:creationId xmlns:a16="http://schemas.microsoft.com/office/drawing/2014/main" id="{5145F387-98C5-A471-4A2B-C0B83253C394}"/>
              </a:ext>
            </a:extLst>
          </p:cNvPr>
          <p:cNvPicPr>
            <a:picLocks noChangeAspect="1"/>
          </p:cNvPicPr>
          <p:nvPr/>
        </p:nvPicPr>
        <p:blipFill>
          <a:blip r:embed="rId3"/>
          <a:srcRect l="5630" b="51404"/>
          <a:stretch>
            <a:fillRect/>
          </a:stretch>
        </p:blipFill>
        <p:spPr>
          <a:xfrm>
            <a:off x="0" y="1407753"/>
            <a:ext cx="7334591" cy="960857"/>
          </a:xfrm>
          <a:prstGeom prst="rect">
            <a:avLst/>
          </a:prstGeom>
        </p:spPr>
      </p:pic>
      <p:sp>
        <p:nvSpPr>
          <p:cNvPr id="14" name="Titel 1">
            <a:extLst>
              <a:ext uri="{FF2B5EF4-FFF2-40B4-BE49-F238E27FC236}">
                <a16:creationId xmlns:a16="http://schemas.microsoft.com/office/drawing/2014/main" id="{720786D4-8440-724A-B530-34E6838AF40C}"/>
              </a:ext>
            </a:extLst>
          </p:cNvPr>
          <p:cNvSpPr txBox="1">
            <a:spLocks/>
          </p:cNvSpPr>
          <p:nvPr/>
        </p:nvSpPr>
        <p:spPr>
          <a:xfrm>
            <a:off x="848139" y="1631308"/>
            <a:ext cx="11001991" cy="51334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Wie kann man 80 Dezibel ohne Messungen erkennen?</a:t>
            </a:r>
          </a:p>
        </p:txBody>
      </p:sp>
    </p:spTree>
    <p:extLst>
      <p:ext uri="{BB962C8B-B14F-4D97-AF65-F5344CB8AC3E}">
        <p14:creationId xmlns:p14="http://schemas.microsoft.com/office/powerpoint/2010/main" val="3869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24228-AE4E-5929-7933-C88A0736B744}"/>
            </a:ext>
          </a:extLst>
        </p:cNvPr>
        <p:cNvGrpSpPr/>
        <p:nvPr/>
      </p:nvGrpSpPr>
      <p:grpSpPr>
        <a:xfrm>
          <a:off x="0" y="0"/>
          <a:ext cx="0" cy="0"/>
          <a:chOff x="0" y="0"/>
          <a:chExt cx="0" cy="0"/>
        </a:xfrm>
      </p:grpSpPr>
      <p:pic>
        <p:nvPicPr>
          <p:cNvPr id="4" name="Afbeelding 3" descr="Afbeelding met schermopname, Rechthoek&#10;&#10;Automatisch gegenereerde beschrijving">
            <a:extLst>
              <a:ext uri="{FF2B5EF4-FFF2-40B4-BE49-F238E27FC236}">
                <a16:creationId xmlns:a16="http://schemas.microsoft.com/office/drawing/2014/main" id="{6EDFD454-C2D1-72D2-7A5C-77172ED9E61F}"/>
              </a:ext>
            </a:extLst>
          </p:cNvPr>
          <p:cNvPicPr>
            <a:picLocks noChangeAspect="1"/>
          </p:cNvPicPr>
          <p:nvPr/>
        </p:nvPicPr>
        <p:blipFill>
          <a:blip r:embed="rId3"/>
          <a:srcRect l="52438" b="51404"/>
          <a:stretch>
            <a:fillRect/>
          </a:stretch>
        </p:blipFill>
        <p:spPr>
          <a:xfrm>
            <a:off x="0" y="1407753"/>
            <a:ext cx="3696640" cy="960857"/>
          </a:xfrm>
          <a:prstGeom prst="rect">
            <a:avLst/>
          </a:prstGeom>
        </p:spPr>
      </p:pic>
      <p:sp>
        <p:nvSpPr>
          <p:cNvPr id="2" name="Titel 1">
            <a:extLst>
              <a:ext uri="{FF2B5EF4-FFF2-40B4-BE49-F238E27FC236}">
                <a16:creationId xmlns:a16="http://schemas.microsoft.com/office/drawing/2014/main" id="{1E7C7CF1-D756-7396-4974-D7775C55487E}"/>
              </a:ext>
            </a:extLst>
          </p:cNvPr>
          <p:cNvSpPr>
            <a:spLocks noGrp="1"/>
          </p:cNvSpPr>
          <p:nvPr>
            <p:ph type="ctrTitle"/>
          </p:nvPr>
        </p:nvSpPr>
        <p:spPr>
          <a:xfrm>
            <a:off x="848139" y="2739710"/>
            <a:ext cx="10631288" cy="1226823"/>
          </a:xfrm>
        </p:spPr>
        <p:txBody>
          <a:bodyPr>
            <a:noAutofit/>
          </a:bodyPr>
          <a:lstStyle/>
          <a:p>
            <a:pPr algn="l">
              <a:lnSpc>
                <a:spcPct val="100000"/>
              </a:lnSpc>
              <a:defRPr/>
            </a:pPr>
            <a:r>
              <a:rPr lang="de-DE" sz="2000" b="0" dirty="0">
                <a:solidFill>
                  <a:schemeClr val="tx1"/>
                </a:solidFill>
                <a:latin typeface="Arial" panose="020B0604020202020204" pitchFamily="34" charset="0"/>
              </a:rPr>
              <a:t>Wenn Sie Ihren Gesprächspartner aus einem Meter Entfernung bei normaler Lautstärke ohne lautes Sprechen gut verstehen können, liegt der Geräuschpegel unter 80 dB(A).</a:t>
            </a:r>
          </a:p>
        </p:txBody>
      </p:sp>
      <p:sp>
        <p:nvSpPr>
          <p:cNvPr id="3" name="Ondertitel 2">
            <a:extLst>
              <a:ext uri="{FF2B5EF4-FFF2-40B4-BE49-F238E27FC236}">
                <a16:creationId xmlns:a16="http://schemas.microsoft.com/office/drawing/2014/main" id="{BBAD94DF-05F9-44C9-D67A-132FCAB0141D}"/>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C6ACDA1B-D2E7-8107-A2A9-A4C66EB3EC83}"/>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14" name="Titel 1">
            <a:extLst>
              <a:ext uri="{FF2B5EF4-FFF2-40B4-BE49-F238E27FC236}">
                <a16:creationId xmlns:a16="http://schemas.microsoft.com/office/drawing/2014/main" id="{594B4D8D-7B15-B7BA-3F9E-445B1E1A8BAD}"/>
              </a:ext>
            </a:extLst>
          </p:cNvPr>
          <p:cNvSpPr txBox="1">
            <a:spLocks/>
          </p:cNvSpPr>
          <p:nvPr/>
        </p:nvSpPr>
        <p:spPr>
          <a:xfrm>
            <a:off x="848139" y="163130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Grundprinzip</a:t>
            </a:r>
          </a:p>
        </p:txBody>
      </p:sp>
    </p:spTree>
    <p:extLst>
      <p:ext uri="{BB962C8B-B14F-4D97-AF65-F5344CB8AC3E}">
        <p14:creationId xmlns:p14="http://schemas.microsoft.com/office/powerpoint/2010/main" val="335324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931C-FBA2-4318-03A6-748D95F3DF84}"/>
            </a:ext>
          </a:extLst>
        </p:cNvPr>
        <p:cNvGrpSpPr/>
        <p:nvPr/>
      </p:nvGrpSpPr>
      <p:grpSpPr>
        <a:xfrm>
          <a:off x="0" y="0"/>
          <a:ext cx="0" cy="0"/>
          <a:chOff x="0" y="0"/>
          <a:chExt cx="0" cy="0"/>
        </a:xfrm>
      </p:grpSpPr>
      <p:pic>
        <p:nvPicPr>
          <p:cNvPr id="30" name="Afbeelding 29">
            <a:extLst>
              <a:ext uri="{FF2B5EF4-FFF2-40B4-BE49-F238E27FC236}">
                <a16:creationId xmlns:a16="http://schemas.microsoft.com/office/drawing/2014/main" id="{E25C031A-DB0A-E33E-1894-62A801F9F556}"/>
              </a:ext>
            </a:extLst>
          </p:cNvPr>
          <p:cNvPicPr>
            <a:picLocks noChangeAspect="1"/>
          </p:cNvPicPr>
          <p:nvPr/>
        </p:nvPicPr>
        <p:blipFill>
          <a:blip r:embed="rId3"/>
          <a:srcRect t="4979" b="4979"/>
          <a:stretch/>
        </p:blipFill>
        <p:spPr>
          <a:xfrm>
            <a:off x="3075375" y="1207004"/>
            <a:ext cx="6880612" cy="5061824"/>
          </a:xfrm>
          <a:prstGeom prst="rect">
            <a:avLst/>
          </a:prstGeom>
        </p:spPr>
      </p:pic>
      <p:sp>
        <p:nvSpPr>
          <p:cNvPr id="3" name="Ondertitel 2">
            <a:extLst>
              <a:ext uri="{FF2B5EF4-FFF2-40B4-BE49-F238E27FC236}">
                <a16:creationId xmlns:a16="http://schemas.microsoft.com/office/drawing/2014/main" id="{AC83C1F4-D49E-1417-FF99-E895592B8AC2}"/>
              </a:ext>
            </a:extLst>
          </p:cNvPr>
          <p:cNvSpPr>
            <a:spLocks noGrp="1"/>
          </p:cNvSpPr>
          <p:nvPr>
            <p:ph type="subTitle" idx="1"/>
          </p:nvPr>
        </p:nvSpPr>
        <p:spPr>
          <a:xfrm>
            <a:off x="848139" y="6456947"/>
            <a:ext cx="8159503" cy="288758"/>
          </a:xfrm>
        </p:spPr>
        <p:txBody>
          <a:bodyPr/>
          <a:lstStyle/>
          <a:p>
            <a:pPr algn="l"/>
            <a:endParaRPr lang="nl-NL" b="1" dirty="0">
              <a:solidFill>
                <a:schemeClr val="bg1"/>
              </a:solidFill>
              <a:latin typeface="Arial" panose="020B0604020202020204" pitchFamily="34" charset="0"/>
              <a:cs typeface="Arial" panose="020B0604020202020204" pitchFamily="34" charset="0"/>
            </a:endParaRPr>
          </a:p>
        </p:txBody>
      </p:sp>
      <p:pic>
        <p:nvPicPr>
          <p:cNvPr id="12" name="Afbeelding 11" descr="Afbeelding met schermopname, Rechthoek&#10;&#10;Automatisch gegenereerde beschrijving">
            <a:extLst>
              <a:ext uri="{FF2B5EF4-FFF2-40B4-BE49-F238E27FC236}">
                <a16:creationId xmlns:a16="http://schemas.microsoft.com/office/drawing/2014/main" id="{6B0B6EF2-7512-D001-CEE1-20065BD7B368}"/>
              </a:ext>
            </a:extLst>
          </p:cNvPr>
          <p:cNvPicPr>
            <a:picLocks noChangeAspect="1"/>
          </p:cNvPicPr>
          <p:nvPr/>
        </p:nvPicPr>
        <p:blipFill>
          <a:blip r:embed="rId4"/>
          <a:srcRect l="70967" b="51404"/>
          <a:stretch/>
        </p:blipFill>
        <p:spPr>
          <a:xfrm>
            <a:off x="0" y="1411363"/>
            <a:ext cx="2256496" cy="960857"/>
          </a:xfrm>
          <a:prstGeom prst="rect">
            <a:avLst/>
          </a:prstGeom>
        </p:spPr>
      </p:pic>
      <p:sp>
        <p:nvSpPr>
          <p:cNvPr id="13" name="Titel 1">
            <a:extLst>
              <a:ext uri="{FF2B5EF4-FFF2-40B4-BE49-F238E27FC236}">
                <a16:creationId xmlns:a16="http://schemas.microsoft.com/office/drawing/2014/main" id="{D6FF8EB7-FABB-F789-C0F8-E0C5AFC406E6}"/>
              </a:ext>
            </a:extLst>
          </p:cNvPr>
          <p:cNvSpPr txBox="1">
            <a:spLocks/>
          </p:cNvSpPr>
          <p:nvPr/>
        </p:nvSpPr>
        <p:spPr>
          <a:xfrm>
            <a:off x="848139" y="1631308"/>
            <a:ext cx="4758577" cy="51334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r>
              <a:rPr lang="de-DE" sz="2800" dirty="0">
                <a:solidFill>
                  <a:schemeClr val="bg1"/>
                </a:solidFill>
                <a:latin typeface="Arial" panose="020B0604020202020204" pitchFamily="34" charset="0"/>
              </a:rPr>
              <a:t>Ohr</a:t>
            </a:r>
          </a:p>
        </p:txBody>
      </p:sp>
      <p:sp>
        <p:nvSpPr>
          <p:cNvPr id="2" name="Titel 1">
            <a:extLst>
              <a:ext uri="{FF2B5EF4-FFF2-40B4-BE49-F238E27FC236}">
                <a16:creationId xmlns:a16="http://schemas.microsoft.com/office/drawing/2014/main" id="{77224904-C9D8-4A74-6757-CF9EC3DDBB99}"/>
              </a:ext>
            </a:extLst>
          </p:cNvPr>
          <p:cNvSpPr txBox="1">
            <a:spLocks/>
          </p:cNvSpPr>
          <p:nvPr/>
        </p:nvSpPr>
        <p:spPr>
          <a:xfrm>
            <a:off x="0" y="428234"/>
            <a:ext cx="12191999" cy="7107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r>
              <a:rPr lang="de-DE"/>
              <a:t>Sicher und gesund arbeiten</a:t>
            </a:r>
            <a:r>
              <a:rPr lang="de-DE" sz="2800">
                <a:latin typeface="Arial" panose="020B0604020202020204" pitchFamily="34" charset="0"/>
              </a:rPr>
              <a:t>  </a:t>
            </a:r>
            <a:r>
              <a:rPr lang="de-DE" sz="2800">
                <a:solidFill>
                  <a:srgbClr val="E30613"/>
                </a:solidFill>
                <a:latin typeface="Arial" panose="020B0604020202020204" pitchFamily="34" charset="0"/>
              </a:rPr>
              <a:t>|</a:t>
            </a:r>
            <a:r>
              <a:rPr lang="de-DE" sz="2800" b="0">
                <a:latin typeface="Arial" panose="020B0604020202020204" pitchFamily="34" charset="0"/>
              </a:rPr>
              <a:t>Schädlicher Lärm</a:t>
            </a:r>
          </a:p>
        </p:txBody>
      </p:sp>
      <p:sp>
        <p:nvSpPr>
          <p:cNvPr id="11" name="Titel 1">
            <a:extLst>
              <a:ext uri="{FF2B5EF4-FFF2-40B4-BE49-F238E27FC236}">
                <a16:creationId xmlns:a16="http://schemas.microsoft.com/office/drawing/2014/main" id="{B18F0096-1142-1756-CA8B-F28E6734600B}"/>
              </a:ext>
            </a:extLst>
          </p:cNvPr>
          <p:cNvSpPr>
            <a:spLocks noGrp="1"/>
          </p:cNvSpPr>
          <p:nvPr>
            <p:ph type="ctrTitle"/>
          </p:nvPr>
        </p:nvSpPr>
        <p:spPr>
          <a:xfrm>
            <a:off x="4600002" y="1047700"/>
            <a:ext cx="1495998" cy="348708"/>
          </a:xfrm>
        </p:spPr>
        <p:txBody>
          <a:bodyPr>
            <a:noAutofit/>
          </a:bodyPr>
          <a:lstStyle/>
          <a:p>
            <a:pPr algn="l">
              <a:lnSpc>
                <a:spcPct val="100000"/>
              </a:lnSpc>
            </a:pPr>
            <a:r>
              <a:rPr lang="de-DE" sz="1400" b="0">
                <a:solidFill>
                  <a:schemeClr val="tx1"/>
                </a:solidFill>
                <a:latin typeface="Arial" panose="020B0604020202020204" pitchFamily="34" charset="0"/>
                <a:sym typeface="Lucida Grande" panose="020B0600040502020204" pitchFamily="34" charset="0"/>
              </a:rPr>
              <a:t>Außenohr</a:t>
            </a:r>
          </a:p>
        </p:txBody>
      </p:sp>
      <p:sp>
        <p:nvSpPr>
          <p:cNvPr id="17" name="Titel 1">
            <a:extLst>
              <a:ext uri="{FF2B5EF4-FFF2-40B4-BE49-F238E27FC236}">
                <a16:creationId xmlns:a16="http://schemas.microsoft.com/office/drawing/2014/main" id="{A3B61B68-03B3-C567-9AAA-3625ABC0B831}"/>
              </a:ext>
            </a:extLst>
          </p:cNvPr>
          <p:cNvSpPr txBox="1">
            <a:spLocks/>
          </p:cNvSpPr>
          <p:nvPr/>
        </p:nvSpPr>
        <p:spPr>
          <a:xfrm>
            <a:off x="6772655" y="1091972"/>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1400" b="0">
                <a:solidFill>
                  <a:schemeClr val="tx1"/>
                </a:solidFill>
                <a:latin typeface="Arial" panose="020B0604020202020204" pitchFamily="34" charset="0"/>
                <a:sym typeface="Lucida Grande" panose="020B0600040502020204" pitchFamily="34" charset="0"/>
              </a:rPr>
              <a:t>Innenohr</a:t>
            </a:r>
          </a:p>
        </p:txBody>
      </p:sp>
      <p:sp>
        <p:nvSpPr>
          <p:cNvPr id="18" name="Titel 1">
            <a:extLst>
              <a:ext uri="{FF2B5EF4-FFF2-40B4-BE49-F238E27FC236}">
                <a16:creationId xmlns:a16="http://schemas.microsoft.com/office/drawing/2014/main" id="{45990671-7E9D-7945-DC8F-0928E8FBD6C8}"/>
              </a:ext>
            </a:extLst>
          </p:cNvPr>
          <p:cNvSpPr txBox="1">
            <a:spLocks/>
          </p:cNvSpPr>
          <p:nvPr/>
        </p:nvSpPr>
        <p:spPr>
          <a:xfrm>
            <a:off x="5348000" y="923778"/>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de-DE" sz="1300" b="0">
                <a:solidFill>
                  <a:schemeClr val="tx1"/>
                </a:solidFill>
                <a:latin typeface="Arial" panose="020B0604020202020204" pitchFamily="34" charset="0"/>
                <a:sym typeface="Lucida Grande" panose="020B0600040502020204" pitchFamily="34" charset="0"/>
              </a:rPr>
              <a:t>Mittelohr</a:t>
            </a:r>
          </a:p>
          <a:p>
            <a:pPr>
              <a:lnSpc>
                <a:spcPct val="100000"/>
              </a:lnSpc>
            </a:pPr>
            <a:endParaRPr lang="de-DE" sz="1300" b="0">
              <a:solidFill>
                <a:schemeClr val="tx1"/>
              </a:solidFill>
              <a:latin typeface="Arial" panose="020B0604020202020204" pitchFamily="34" charset="0"/>
              <a:sym typeface="Lucida Grande" panose="020B0600040502020204" pitchFamily="34" charset="0"/>
            </a:endParaRPr>
          </a:p>
        </p:txBody>
      </p:sp>
      <p:sp>
        <p:nvSpPr>
          <p:cNvPr id="23" name="Titel 1">
            <a:extLst>
              <a:ext uri="{FF2B5EF4-FFF2-40B4-BE49-F238E27FC236}">
                <a16:creationId xmlns:a16="http://schemas.microsoft.com/office/drawing/2014/main" id="{CA6844FF-E2CF-9F0A-D52B-5FB7485C4E1D}"/>
              </a:ext>
            </a:extLst>
          </p:cNvPr>
          <p:cNvSpPr txBox="1">
            <a:spLocks/>
          </p:cNvSpPr>
          <p:nvPr/>
        </p:nvSpPr>
        <p:spPr>
          <a:xfrm>
            <a:off x="8940760" y="5179594"/>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1400" b="0">
                <a:solidFill>
                  <a:schemeClr val="tx1"/>
                </a:solidFill>
                <a:latin typeface="Arial" panose="020B0604020202020204" pitchFamily="34" charset="0"/>
                <a:sym typeface="Lucida Grande" panose="020B0600040502020204" pitchFamily="34" charset="0"/>
              </a:rPr>
              <a:t>Hörnerv</a:t>
            </a:r>
          </a:p>
        </p:txBody>
      </p:sp>
      <p:sp>
        <p:nvSpPr>
          <p:cNvPr id="24" name="Titel 1">
            <a:extLst>
              <a:ext uri="{FF2B5EF4-FFF2-40B4-BE49-F238E27FC236}">
                <a16:creationId xmlns:a16="http://schemas.microsoft.com/office/drawing/2014/main" id="{E8DAE613-856C-E909-DB00-0E1B5A240C9A}"/>
              </a:ext>
            </a:extLst>
          </p:cNvPr>
          <p:cNvSpPr txBox="1">
            <a:spLocks/>
          </p:cNvSpPr>
          <p:nvPr/>
        </p:nvSpPr>
        <p:spPr>
          <a:xfrm>
            <a:off x="7473351" y="5609966"/>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1400" b="0">
                <a:solidFill>
                  <a:schemeClr val="tx1"/>
                </a:solidFill>
                <a:latin typeface="Arial" panose="020B0604020202020204" pitchFamily="34" charset="0"/>
                <a:sym typeface="Lucida Grande" panose="020B0600040502020204" pitchFamily="34" charset="0"/>
              </a:rPr>
              <a:t>Hörschnecke</a:t>
            </a:r>
          </a:p>
          <a:p>
            <a:pPr algn="l">
              <a:lnSpc>
                <a:spcPct val="100000"/>
              </a:lnSpc>
            </a:pPr>
            <a:endParaRPr lang="pl-PL" altLang="nl-NL" sz="1400" b="0" dirty="0">
              <a:solidFill>
                <a:schemeClr val="tx1"/>
              </a:solidFill>
              <a:latin typeface="Arial" panose="020B0604020202020204" pitchFamily="34" charset="0"/>
              <a:sym typeface="Lucida Grande" panose="020B0600040502020204" pitchFamily="34" charset="0"/>
            </a:endParaRPr>
          </a:p>
        </p:txBody>
      </p:sp>
      <p:sp>
        <p:nvSpPr>
          <p:cNvPr id="25" name="Titel 1">
            <a:extLst>
              <a:ext uri="{FF2B5EF4-FFF2-40B4-BE49-F238E27FC236}">
                <a16:creationId xmlns:a16="http://schemas.microsoft.com/office/drawing/2014/main" id="{605268C0-C23C-BF6A-ED73-C9CE699EDCC0}"/>
              </a:ext>
            </a:extLst>
          </p:cNvPr>
          <p:cNvSpPr txBox="1">
            <a:spLocks/>
          </p:cNvSpPr>
          <p:nvPr/>
        </p:nvSpPr>
        <p:spPr>
          <a:xfrm>
            <a:off x="3816070" y="5134185"/>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1400" b="0">
                <a:solidFill>
                  <a:schemeClr val="tx1"/>
                </a:solidFill>
                <a:latin typeface="Arial" panose="020B0604020202020204" pitchFamily="34" charset="0"/>
                <a:sym typeface="Lucida Grande" panose="020B0600040502020204" pitchFamily="34" charset="0"/>
              </a:rPr>
              <a:t>Gehörgang</a:t>
            </a:r>
          </a:p>
        </p:txBody>
      </p:sp>
      <p:sp>
        <p:nvSpPr>
          <p:cNvPr id="26" name="Titel 1">
            <a:extLst>
              <a:ext uri="{FF2B5EF4-FFF2-40B4-BE49-F238E27FC236}">
                <a16:creationId xmlns:a16="http://schemas.microsoft.com/office/drawing/2014/main" id="{06FEB87B-28E3-2049-1455-7A762200EB91}"/>
              </a:ext>
            </a:extLst>
          </p:cNvPr>
          <p:cNvSpPr txBox="1">
            <a:spLocks/>
          </p:cNvSpPr>
          <p:nvPr/>
        </p:nvSpPr>
        <p:spPr>
          <a:xfrm>
            <a:off x="4863321" y="4858038"/>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r">
              <a:lnSpc>
                <a:spcPct val="100000"/>
              </a:lnSpc>
            </a:pPr>
            <a:r>
              <a:rPr lang="de-DE" sz="1400" b="0">
                <a:solidFill>
                  <a:schemeClr val="tx1"/>
                </a:solidFill>
                <a:latin typeface="Arial" panose="020B0604020202020204" pitchFamily="34" charset="0"/>
                <a:sym typeface="Lucida Grande" panose="020B0600040502020204" pitchFamily="34" charset="0"/>
              </a:rPr>
              <a:t>Trommelfell</a:t>
            </a:r>
          </a:p>
        </p:txBody>
      </p:sp>
      <p:sp>
        <p:nvSpPr>
          <p:cNvPr id="27" name="Titel 1">
            <a:extLst>
              <a:ext uri="{FF2B5EF4-FFF2-40B4-BE49-F238E27FC236}">
                <a16:creationId xmlns:a16="http://schemas.microsoft.com/office/drawing/2014/main" id="{2677AB56-02EC-76DB-C534-04410A5FD284}"/>
              </a:ext>
            </a:extLst>
          </p:cNvPr>
          <p:cNvSpPr txBox="1">
            <a:spLocks/>
          </p:cNvSpPr>
          <p:nvPr/>
        </p:nvSpPr>
        <p:spPr>
          <a:xfrm>
            <a:off x="5968046" y="5383934"/>
            <a:ext cx="1495998"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gn="l">
              <a:lnSpc>
                <a:spcPct val="100000"/>
              </a:lnSpc>
            </a:pPr>
            <a:r>
              <a:rPr lang="de-DE" sz="1400" b="0">
                <a:solidFill>
                  <a:schemeClr val="tx1"/>
                </a:solidFill>
                <a:latin typeface="Arial" panose="020B0604020202020204" pitchFamily="34" charset="0"/>
                <a:sym typeface="Lucida Grande" panose="020B0600040502020204" pitchFamily="34" charset="0"/>
              </a:rPr>
              <a:t>Gehörknöchelchen</a:t>
            </a:r>
          </a:p>
        </p:txBody>
      </p:sp>
      <p:sp>
        <p:nvSpPr>
          <p:cNvPr id="28" name="Titel 1">
            <a:extLst>
              <a:ext uri="{FF2B5EF4-FFF2-40B4-BE49-F238E27FC236}">
                <a16:creationId xmlns:a16="http://schemas.microsoft.com/office/drawing/2014/main" id="{D24C2428-32AA-C483-23FF-9E1A5D920F37}"/>
              </a:ext>
            </a:extLst>
          </p:cNvPr>
          <p:cNvSpPr txBox="1">
            <a:spLocks/>
          </p:cNvSpPr>
          <p:nvPr/>
        </p:nvSpPr>
        <p:spPr>
          <a:xfrm>
            <a:off x="6299605" y="5791631"/>
            <a:ext cx="1586606" cy="34870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3000" b="1" kern="1200">
                <a:solidFill>
                  <a:srgbClr val="0086CD"/>
                </a:solidFill>
                <a:latin typeface="Lato" panose="020F0502020204030203" pitchFamily="34" charset="0"/>
                <a:ea typeface="Lato" panose="020F0502020204030203" pitchFamily="34" charset="0"/>
                <a:cs typeface="Lato" panose="020F0502020204030203" pitchFamily="34" charset="0"/>
              </a:defRPr>
            </a:lvl1pPr>
          </a:lstStyle>
          <a:p>
            <a:pPr>
              <a:lnSpc>
                <a:spcPct val="100000"/>
              </a:lnSpc>
            </a:pPr>
            <a:r>
              <a:rPr lang="de-DE" sz="1400" b="0">
                <a:solidFill>
                  <a:schemeClr val="tx1"/>
                </a:solidFill>
                <a:latin typeface="Arial" panose="020B0604020202020204" pitchFamily="34" charset="0"/>
                <a:sym typeface="Lucida Grande" panose="020B0600040502020204" pitchFamily="34" charset="0"/>
              </a:rPr>
              <a:t>Gleichgewichtsorgan</a:t>
            </a:r>
          </a:p>
        </p:txBody>
      </p:sp>
      <p:cxnSp>
        <p:nvCxnSpPr>
          <p:cNvPr id="32" name="Rechte verbindingslijn 31">
            <a:extLst>
              <a:ext uri="{FF2B5EF4-FFF2-40B4-BE49-F238E27FC236}">
                <a16:creationId xmlns:a16="http://schemas.microsoft.com/office/drawing/2014/main" id="{DFCFEE24-6DB8-E9FF-1C65-D00B22F8F6C4}"/>
              </a:ext>
            </a:extLst>
          </p:cNvPr>
          <p:cNvCxnSpPr>
            <a:cxnSpLocks/>
          </p:cNvCxnSpPr>
          <p:nvPr/>
        </p:nvCxnSpPr>
        <p:spPr>
          <a:xfrm>
            <a:off x="6095999" y="1411363"/>
            <a:ext cx="0" cy="1900207"/>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BA049818-F81A-4D3D-4CA9-AD3DF3CAEAE8}"/>
              </a:ext>
            </a:extLst>
          </p:cNvPr>
          <p:cNvCxnSpPr>
            <a:cxnSpLocks/>
          </p:cNvCxnSpPr>
          <p:nvPr/>
        </p:nvCxnSpPr>
        <p:spPr>
          <a:xfrm>
            <a:off x="6812889" y="1199693"/>
            <a:ext cx="0" cy="2111877"/>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5" name="Rechte verbindingslijn 34">
            <a:extLst>
              <a:ext uri="{FF2B5EF4-FFF2-40B4-BE49-F238E27FC236}">
                <a16:creationId xmlns:a16="http://schemas.microsoft.com/office/drawing/2014/main" id="{436191AF-1F5A-C058-3063-A75F0CA52FBD}"/>
              </a:ext>
            </a:extLst>
          </p:cNvPr>
          <p:cNvCxnSpPr>
            <a:cxnSpLocks/>
          </p:cNvCxnSpPr>
          <p:nvPr/>
        </p:nvCxnSpPr>
        <p:spPr>
          <a:xfrm>
            <a:off x="8911132" y="2712573"/>
            <a:ext cx="0" cy="2734064"/>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7" name="Rechte verbindingslijn 36">
            <a:extLst>
              <a:ext uri="{FF2B5EF4-FFF2-40B4-BE49-F238E27FC236}">
                <a16:creationId xmlns:a16="http://schemas.microsoft.com/office/drawing/2014/main" id="{0A09A310-195C-AB97-E1B0-ACFDD2D00DAB}"/>
              </a:ext>
            </a:extLst>
          </p:cNvPr>
          <p:cNvCxnSpPr>
            <a:cxnSpLocks/>
          </p:cNvCxnSpPr>
          <p:nvPr/>
        </p:nvCxnSpPr>
        <p:spPr>
          <a:xfrm>
            <a:off x="6541007" y="3196742"/>
            <a:ext cx="0" cy="2249895"/>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46F2B376-8993-0E32-FCF6-1A0673E6D78C}"/>
              </a:ext>
            </a:extLst>
          </p:cNvPr>
          <p:cNvCxnSpPr>
            <a:cxnSpLocks/>
          </p:cNvCxnSpPr>
          <p:nvPr/>
        </p:nvCxnSpPr>
        <p:spPr>
          <a:xfrm>
            <a:off x="7038441" y="2889504"/>
            <a:ext cx="0" cy="2942130"/>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2" name="Rechte verbindingslijn 41">
            <a:extLst>
              <a:ext uri="{FF2B5EF4-FFF2-40B4-BE49-F238E27FC236}">
                <a16:creationId xmlns:a16="http://schemas.microsoft.com/office/drawing/2014/main" id="{4179C56A-933C-C032-846A-097BA731DF78}"/>
              </a:ext>
            </a:extLst>
          </p:cNvPr>
          <p:cNvCxnSpPr>
            <a:cxnSpLocks/>
          </p:cNvCxnSpPr>
          <p:nvPr/>
        </p:nvCxnSpPr>
        <p:spPr>
          <a:xfrm>
            <a:off x="7448092" y="3576986"/>
            <a:ext cx="0" cy="2254648"/>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4" name="Rechte verbindingslijn 43">
            <a:extLst>
              <a:ext uri="{FF2B5EF4-FFF2-40B4-BE49-F238E27FC236}">
                <a16:creationId xmlns:a16="http://schemas.microsoft.com/office/drawing/2014/main" id="{E8129BF5-96EA-5944-759C-B4BDEC17E223}"/>
              </a:ext>
            </a:extLst>
          </p:cNvPr>
          <p:cNvCxnSpPr>
            <a:cxnSpLocks/>
          </p:cNvCxnSpPr>
          <p:nvPr/>
        </p:nvCxnSpPr>
        <p:spPr>
          <a:xfrm>
            <a:off x="6299605" y="3576986"/>
            <a:ext cx="0" cy="1616806"/>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cxnSp>
        <p:nvCxnSpPr>
          <p:cNvPr id="46" name="Rechte verbindingslijn 45">
            <a:extLst>
              <a:ext uri="{FF2B5EF4-FFF2-40B4-BE49-F238E27FC236}">
                <a16:creationId xmlns:a16="http://schemas.microsoft.com/office/drawing/2014/main" id="{F8F5AF0C-AF72-BD9A-A06A-182AE2B72D35}"/>
              </a:ext>
            </a:extLst>
          </p:cNvPr>
          <p:cNvCxnSpPr>
            <a:cxnSpLocks/>
          </p:cNvCxnSpPr>
          <p:nvPr/>
        </p:nvCxnSpPr>
        <p:spPr>
          <a:xfrm>
            <a:off x="5180379" y="3489350"/>
            <a:ext cx="0" cy="1871165"/>
          </a:xfrm>
          <a:prstGeom prst="line">
            <a:avLst/>
          </a:prstGeom>
          <a:ln>
            <a:solidFill>
              <a:srgbClr val="0086C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31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20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200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200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200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23" grpId="0"/>
      <p:bldP spid="24" grpId="0"/>
      <p:bldP spid="25" grpId="0"/>
      <p:bldP spid="26" grpId="0"/>
      <p:bldP spid="27" grpId="0"/>
      <p:bldP spid="28" grpId="0"/>
    </p:bldLst>
  </p:timing>
</p:sld>
</file>

<file path=ppt/theme/theme1.xml><?xml version="1.0" encoding="utf-8"?>
<a:theme xmlns:a="http://schemas.openxmlformats.org/drawingml/2006/main" name="Kantoorthema">
  <a:themeElements>
    <a:clrScheme name="5xbeter">
      <a:dk1>
        <a:srgbClr val="000000"/>
      </a:dk1>
      <a:lt1>
        <a:srgbClr val="FFFFFF"/>
      </a:lt1>
      <a:dk2>
        <a:srgbClr val="646464"/>
      </a:dk2>
      <a:lt2>
        <a:srgbClr val="E6E6E6"/>
      </a:lt2>
      <a:accent1>
        <a:srgbClr val="00A3DA"/>
      </a:accent1>
      <a:accent2>
        <a:srgbClr val="E10512"/>
      </a:accent2>
      <a:accent3>
        <a:srgbClr val="00A3DA"/>
      </a:accent3>
      <a:accent4>
        <a:srgbClr val="E10512"/>
      </a:accent4>
      <a:accent5>
        <a:srgbClr val="00A3D9"/>
      </a:accent5>
      <a:accent6>
        <a:srgbClr val="E10512"/>
      </a:accent6>
      <a:hlink>
        <a:srgbClr val="00A3DA"/>
      </a:hlink>
      <a:folHlink>
        <a:srgbClr val="007DA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fdb8f7-ceea-45b3-9244-f9361c6821fe">
      <Terms xmlns="http://schemas.microsoft.com/office/infopath/2007/PartnerControls"/>
    </lcf76f155ced4ddcb4097134ff3c332f>
    <TaxCatchAll xmlns="cff0c8fd-28a4-4f13-a2ff-adbaff7ad42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935E5029A4B049BAFB1E9ECA40A866" ma:contentTypeVersion="15" ma:contentTypeDescription="Een nieuw document maken." ma:contentTypeScope="" ma:versionID="1c2d3aaf1ceab3cb34c24d6fc1e8e236">
  <xsd:schema xmlns:xsd="http://www.w3.org/2001/XMLSchema" xmlns:xs="http://www.w3.org/2001/XMLSchema" xmlns:p="http://schemas.microsoft.com/office/2006/metadata/properties" xmlns:ns2="12fdb8f7-ceea-45b3-9244-f9361c6821fe" xmlns:ns3="cff0c8fd-28a4-4f13-a2ff-adbaff7ad42a" targetNamespace="http://schemas.microsoft.com/office/2006/metadata/properties" ma:root="true" ma:fieldsID="b8e44fd77a69f173c505d2dfcc583ba2" ns2:_="" ns3:_="">
    <xsd:import namespace="12fdb8f7-ceea-45b3-9244-f9361c6821fe"/>
    <xsd:import namespace="cff0c8fd-28a4-4f13-a2ff-adbaff7ad42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fdb8f7-ceea-45b3-9244-f9361c6821f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97e97178-e81f-434c-919c-7bb8405792f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f0c8fd-28a4-4f13-a2ff-adbaff7ad42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1c0fcab-f1df-433f-b77d-b59fcc1d03d4}" ma:internalName="TaxCatchAll" ma:showField="CatchAllData" ma:web="cff0c8fd-28a4-4f13-a2ff-adbaff7ad42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00A365-88C1-44E9-A44D-634B624B56DE}">
  <ds:schemaRefs>
    <ds:schemaRef ds:uri="http://schemas.microsoft.com/sharepoint/v3/contenttype/forms"/>
  </ds:schemaRefs>
</ds:datastoreItem>
</file>

<file path=customXml/itemProps2.xml><?xml version="1.0" encoding="utf-8"?>
<ds:datastoreItem xmlns:ds="http://schemas.openxmlformats.org/officeDocument/2006/customXml" ds:itemID="{1FA1DC6B-E184-415B-9C49-469C11BA2FF5}">
  <ds:schemaRefs>
    <ds:schemaRef ds:uri="http://purl.org/dc/dcmitype/"/>
    <ds:schemaRef ds:uri="72982cc6-c024-4b6f-8e11-1f4ac6243d2b"/>
    <ds:schemaRef ds:uri="http://purl.org/dc/elements/1.1/"/>
    <ds:schemaRef ds:uri="aa0361cd-42d1-45f5-afcd-cf31d520fd2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A9D2AD11-6A1A-4882-BCC2-233D5BAC9459}"/>
</file>

<file path=docProps/app.xml><?xml version="1.0" encoding="utf-8"?>
<Properties xmlns="http://schemas.openxmlformats.org/officeDocument/2006/extended-properties" xmlns:vt="http://schemas.openxmlformats.org/officeDocument/2006/docPropsVTypes">
  <Template/>
  <TotalTime>1505</TotalTime>
  <Words>1461</Words>
  <Application>Microsoft Macintosh PowerPoint</Application>
  <PresentationFormat>Breedbeeld</PresentationFormat>
  <Paragraphs>170</Paragraphs>
  <Slides>25</Slides>
  <Notes>21</Notes>
  <HiddenSlides>0</HiddenSlides>
  <MMClips>4</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25</vt:i4>
      </vt:variant>
    </vt:vector>
  </HeadingPairs>
  <TitlesOfParts>
    <vt:vector size="32" baseType="lpstr">
      <vt:lpstr>Aptos</vt:lpstr>
      <vt:lpstr>Arial</vt:lpstr>
      <vt:lpstr>Lato</vt:lpstr>
      <vt:lpstr>Verdana</vt:lpstr>
      <vt:lpstr>Kantoorthema</vt:lpstr>
      <vt:lpstr>Aangepast ontwerp</vt:lpstr>
      <vt:lpstr>1_Aangepast ontwerp</vt:lpstr>
      <vt:lpstr>Schulung Arbeitssicherheit und Gesundheitsschutz Schädlicher Lärm</vt:lpstr>
      <vt:lpstr>Inhalt</vt:lpstr>
      <vt:lpstr>PowerPoint-presentatie</vt:lpstr>
      <vt:lpstr>PowerPoint-presentatie</vt:lpstr>
      <vt:lpstr>PowerPoint-presentatie</vt:lpstr>
      <vt:lpstr>A. Ab 80 Dezibel</vt:lpstr>
      <vt:lpstr>A. Wenn Sie die andere Person nicht mehr deutlich hören.</vt:lpstr>
      <vt:lpstr>Wenn Sie Ihren Gesprächspartner aus einem Meter Entfernung bei normaler Lautstärke ohne lautes Sprechen gut verstehen können, liegt der Geräuschpegel unter 80 dB(A).</vt:lpstr>
      <vt:lpstr>Außenohr</vt:lpstr>
      <vt:lpstr>PowerPoint-presentatie</vt:lpstr>
      <vt:lpstr>Hörschäden entwickeln sich schrittweise: - Ein vorübergehender Hörverlust ist bereits ein wichtiges Warnzeichen. - Ein dauerhafter Hörverlust kann mit Tinnitus beginnen und zu irreversiblen         Schäden an den Haarzellen führen.</vt:lpstr>
      <vt:lpstr>Etwa 1 von 10 jungen Menschen unter 25 Jahren in den Niederlanden leidet ständig unter einem Rauschen oder Pfeifen in den Ohren. Nach Angaben der Weltgesundheits-organisation (WHO) befindet sich die Hälfte der Menschen zwischen 12 und 35 Jahren regelmäßig in Situationen, die ihr Gehör schädigen. Genaue Zahlen liegen nicht vor, aber nach Angaben der niederländischen Gesundheitsbehörde (GGD) leiden jedes Jahr Tausende junger Menschen an ernsthaften Hörproblemen, wie z. B. Tinnitus. </vt:lpstr>
      <vt:lpstr>Pfeifen</vt:lpstr>
      <vt:lpstr>PowerPoint-presentatie</vt:lpstr>
      <vt:lpstr>&gt; 80 dB(A): Es muss ein Gehörschutz vorhanden sein. &gt; 85 dB(A): Kennzeichnung von Bereichen, in denen das Tragen von Gehörschutz vorgeschrieben ist.</vt:lpstr>
      <vt:lpstr>Reduzierung des Lärms an der Quelle. Zum Beispiel: durch Auswahl einer leiseren Maschine.</vt:lpstr>
      <vt:lpstr>10 - 15 Dezibel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Szkolenie BHP Szkodliwy hałas</dc:title>
  <dc:creator>Twan Schellekens</dc:creator>
  <cp:lastModifiedBy>Twan Schellekens</cp:lastModifiedBy>
  <cp:revision>202</cp:revision>
  <dcterms:created xsi:type="dcterms:W3CDTF">2024-07-18T10:20:34Z</dcterms:created>
  <dcterms:modified xsi:type="dcterms:W3CDTF">2025-09-29T09:36:30Z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0x010100CB935E5029A4B049BAFB1E9ECA40A866</vt:lpwstr>
  </property>
  <property fmtid="{D5CDD505-2E9C-101B-9397-08002B2CF9AE}" pid="3" name="MediaServiceImageTags">
    <vt:lpwstr/>
  </property>
</Properties>
</file>